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</p:sldMasterIdLst>
  <p:notesMasterIdLst>
    <p:notesMasterId r:id="rId19"/>
  </p:notesMasterIdLst>
  <p:sldIdLst>
    <p:sldId id="461" r:id="rId4"/>
    <p:sldId id="455" r:id="rId5"/>
    <p:sldId id="475" r:id="rId6"/>
    <p:sldId id="457" r:id="rId7"/>
    <p:sldId id="431" r:id="rId8"/>
    <p:sldId id="432" r:id="rId9"/>
    <p:sldId id="430" r:id="rId10"/>
    <p:sldId id="468" r:id="rId11"/>
    <p:sldId id="467" r:id="rId12"/>
    <p:sldId id="469" r:id="rId13"/>
    <p:sldId id="470" r:id="rId14"/>
    <p:sldId id="473" r:id="rId15"/>
    <p:sldId id="474" r:id="rId16"/>
    <p:sldId id="476" r:id="rId17"/>
    <p:sldId id="401" r:id="rId18"/>
  </p:sldIdLst>
  <p:sldSz cx="12192000" cy="6858000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BAB"/>
    <a:srgbClr val="DDDDDD"/>
    <a:srgbClr val="2525FF"/>
    <a:srgbClr val="000000"/>
    <a:srgbClr val="FF0000"/>
    <a:srgbClr val="FF6600"/>
    <a:srgbClr val="FF66FF"/>
    <a:srgbClr val="E60000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AA293C-A40E-4E12-875A-D6DCD07B3D50}" v="1" dt="2024-01-20T20:13:30.53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700" y="4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35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274791019574328E-2"/>
          <c:y val="2.8786855866641734E-2"/>
          <c:w val="0.75933924288659438"/>
          <c:h val="0.88823882849901914"/>
        </c:manualLayout>
      </c:layout>
      <c:lineChart>
        <c:grouping val="standard"/>
        <c:varyColors val="0"/>
        <c:ser>
          <c:idx val="0"/>
          <c:order val="0"/>
          <c:tx>
            <c:strRef>
              <c:f>'[Rule-of-Law.xlsx]Rule of law (2)'!$A$3</c:f>
              <c:strCache>
                <c:ptCount val="1"/>
                <c:pt idx="0">
                  <c:v>Естонія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FD-45EE-AC60-6E59AECFAC5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FD-45EE-AC60-6E59AECFAC5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8FD-45EE-AC60-6E59AECFAC5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FD-45EE-AC60-6E59AECFAC5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8FD-45EE-AC60-6E59AECFAC5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FD-45EE-AC60-6E59AECFAC5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8FD-45EE-AC60-6E59AECFAC5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FD-45EE-AC60-6E59AECFAC5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8FD-45EE-AC60-6E59AECFAC5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8FD-45EE-AC60-6E59AECFAC5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8FD-45EE-AC60-6E59AECFAC5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8FD-45EE-AC60-6E59AECFAC5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8FD-45EE-AC60-6E59AECFAC5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8FD-45EE-AC60-6E59AECFAC5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8FD-45EE-AC60-6E59AECFAC5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8FD-45EE-AC60-6E59AECFAC5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8FD-45EE-AC60-6E59AECFAC5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8FD-45EE-AC60-6E59AECFAC5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8FD-45EE-AC60-6E59AECFAC5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8FD-45EE-AC60-6E59AECFAC5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8FD-45EE-AC60-6E59AECFAC5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8FD-45EE-AC60-6E59AECFAC5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8FD-45EE-AC60-6E59AECFAC5D}"/>
                </c:ext>
              </c:extLst>
            </c:dLbl>
            <c:dLbl>
              <c:idx val="23"/>
              <c:layout>
                <c:manualLayout>
                  <c:x val="4.207991045872253E-2"/>
                  <c:y val="-1.6945691989237854E-2"/>
                </c:manualLayout>
              </c:layout>
              <c:tx>
                <c:rich>
                  <a:bodyPr/>
                  <a:lstStyle/>
                  <a:p>
                    <a:fld id="{14EFC58E-258C-4B01-A102-61DA7289DABF}" type="SERIESNAME">
                      <a:rPr lang="ru-RU"/>
                      <a:pPr/>
                      <a:t>[ІМ’Я РЯДУ]</a:t>
                    </a:fld>
                    <a:r>
                      <a:rPr lang="ru-RU" baseline="0"/>
                      <a:t> (</a:t>
                    </a:r>
                    <a:fld id="{12C58E8F-54B9-4E7C-9EAA-604477182AD4}" type="VALUE">
                      <a:rPr lang="ru-RU" baseline="0"/>
                      <a:pPr/>
                      <a:t>[ЗНАЧЕННЯ]</a:t>
                    </a:fld>
                    <a:r>
                      <a:rPr lang="ru-RU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58FD-45EE-AC60-6E59AECFA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'[Rule-of-Law.xlsx]Rule of law (2)'!$B$2:$Y$2</c:f>
              <c:numCache>
                <c:formatCode>General</c:formatCode>
                <c:ptCount val="24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'[Rule-of-Law.xlsx]Rule of law (2)'!$B$3:$Y$3</c:f>
              <c:numCache>
                <c:formatCode>0.0</c:formatCode>
                <c:ptCount val="24"/>
                <c:pt idx="0">
                  <c:v>0.574426710605621</c:v>
                </c:pt>
                <c:pt idx="1">
                  <c:v>0.59205418825149503</c:v>
                </c:pt>
                <c:pt idx="2">
                  <c:v>0.59471702575683605</c:v>
                </c:pt>
                <c:pt idx="3">
                  <c:v>0.79183781147003196</c:v>
                </c:pt>
                <c:pt idx="4">
                  <c:v>0.77081787586212203</c:v>
                </c:pt>
                <c:pt idx="5">
                  <c:v>0.883017778396606</c:v>
                </c:pt>
                <c:pt idx="6">
                  <c:v>0.903708636760712</c:v>
                </c:pt>
                <c:pt idx="7">
                  <c:v>1.12973201274872</c:v>
                </c:pt>
                <c:pt idx="8">
                  <c:v>1.12227547168732</c:v>
                </c:pt>
                <c:pt idx="9">
                  <c:v>1.15543973445892</c:v>
                </c:pt>
                <c:pt idx="10">
                  <c:v>1.1246585845947299</c:v>
                </c:pt>
                <c:pt idx="11">
                  <c:v>1.1531299352645901</c:v>
                </c:pt>
                <c:pt idx="12">
                  <c:v>1.17581498622894</c:v>
                </c:pt>
                <c:pt idx="13">
                  <c:v>1.1509414911270099</c:v>
                </c:pt>
                <c:pt idx="14">
                  <c:v>1.1914879083633401</c:v>
                </c:pt>
                <c:pt idx="15">
                  <c:v>1.36998879909515</c:v>
                </c:pt>
                <c:pt idx="16">
                  <c:v>1.3004399538040201</c:v>
                </c:pt>
                <c:pt idx="17">
                  <c:v>1.1927490234375</c:v>
                </c:pt>
                <c:pt idx="18">
                  <c:v>1.2475943565368699</c:v>
                </c:pt>
                <c:pt idx="19">
                  <c:v>1.2036035060882599</c:v>
                </c:pt>
                <c:pt idx="20">
                  <c:v>1.2431511878967301</c:v>
                </c:pt>
                <c:pt idx="21">
                  <c:v>1.33646464347839</c:v>
                </c:pt>
                <c:pt idx="22">
                  <c:v>1.3895336389541599</c:v>
                </c:pt>
                <c:pt idx="23">
                  <c:v>1.4263890981674201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58FD-45EE-AC60-6E59AECFAC5D}"/>
            </c:ext>
          </c:extLst>
        </c:ser>
        <c:ser>
          <c:idx val="1"/>
          <c:order val="1"/>
          <c:tx>
            <c:strRef>
              <c:f>'[Rule-of-Law.xlsx]Rule of law (2)'!$A$4</c:f>
              <c:strCache>
                <c:ptCount val="1"/>
                <c:pt idx="0">
                  <c:v>Латвія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8FD-45EE-AC60-6E59AECFAC5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8FD-45EE-AC60-6E59AECFAC5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8FD-45EE-AC60-6E59AECFAC5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8FD-45EE-AC60-6E59AECFAC5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58FD-45EE-AC60-6E59AECFAC5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58FD-45EE-AC60-6E59AECFAC5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58FD-45EE-AC60-6E59AECFAC5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58FD-45EE-AC60-6E59AECFAC5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58FD-45EE-AC60-6E59AECFAC5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58FD-45EE-AC60-6E59AECFAC5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58FD-45EE-AC60-6E59AECFAC5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58FD-45EE-AC60-6E59AECFAC5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58FD-45EE-AC60-6E59AECFAC5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58FD-45EE-AC60-6E59AECFAC5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58FD-45EE-AC60-6E59AECFAC5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58FD-45EE-AC60-6E59AECFAC5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58FD-45EE-AC60-6E59AECFAC5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58FD-45EE-AC60-6E59AECFAC5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58FD-45EE-AC60-6E59AECFAC5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58FD-45EE-AC60-6E59AECFAC5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58FD-45EE-AC60-6E59AECFAC5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58FD-45EE-AC60-6E59AECFAC5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58FD-45EE-AC60-6E59AECFAC5D}"/>
                </c:ext>
              </c:extLst>
            </c:dLbl>
            <c:dLbl>
              <c:idx val="23"/>
              <c:layout>
                <c:manualLayout>
                  <c:x val="4.4123880399963865E-2"/>
                  <c:y val="1.3771677689937324E-2"/>
                </c:manualLayout>
              </c:layout>
              <c:tx>
                <c:rich>
                  <a:bodyPr/>
                  <a:lstStyle/>
                  <a:p>
                    <a:fld id="{E38B3F12-EF34-4840-B3A7-B28433DF81E4}" type="SERIESNAME">
                      <a:rPr lang="ru-RU"/>
                      <a:pPr/>
                      <a:t>[ІМ’Я РЯДУ]</a:t>
                    </a:fld>
                    <a:r>
                      <a:rPr lang="ru-RU" baseline="0"/>
                      <a:t> (</a:t>
                    </a:r>
                    <a:fld id="{993F7A13-C34C-4788-8A95-C1D478A3BD3F}" type="VALUE">
                      <a:rPr lang="ru-RU" baseline="0"/>
                      <a:pPr/>
                      <a:t>[ЗНАЧЕННЯ]</a:t>
                    </a:fld>
                    <a:r>
                      <a:rPr lang="ru-RU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0-58FD-45EE-AC60-6E59AECFA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'[Rule-of-Law.xlsx]Rule of law (2)'!$B$2:$Y$2</c:f>
              <c:numCache>
                <c:formatCode>General</c:formatCode>
                <c:ptCount val="24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'[Rule-of-Law.xlsx]Rule of law (2)'!$B$4:$Y$4</c:f>
              <c:numCache>
                <c:formatCode>0.0</c:formatCode>
                <c:ptCount val="24"/>
                <c:pt idx="0">
                  <c:v>0.133667781949043</c:v>
                </c:pt>
                <c:pt idx="1">
                  <c:v>0.23650829493999501</c:v>
                </c:pt>
                <c:pt idx="2">
                  <c:v>0.14890109002590199</c:v>
                </c:pt>
                <c:pt idx="3">
                  <c:v>0.31021988391876198</c:v>
                </c:pt>
                <c:pt idx="4">
                  <c:v>0.58185940980911299</c:v>
                </c:pt>
                <c:pt idx="5">
                  <c:v>0.538846015930176</c:v>
                </c:pt>
                <c:pt idx="6">
                  <c:v>0.56587791442871105</c:v>
                </c:pt>
                <c:pt idx="7">
                  <c:v>0.616893529891968</c:v>
                </c:pt>
                <c:pt idx="8">
                  <c:v>0.71580481529235795</c:v>
                </c:pt>
                <c:pt idx="9">
                  <c:v>0.77732622623443604</c:v>
                </c:pt>
                <c:pt idx="10">
                  <c:v>0.78991663455963101</c:v>
                </c:pt>
                <c:pt idx="11">
                  <c:v>0.75860404968261697</c:v>
                </c:pt>
                <c:pt idx="12">
                  <c:v>0.74016880989074696</c:v>
                </c:pt>
                <c:pt idx="13">
                  <c:v>0.77992206811904896</c:v>
                </c:pt>
                <c:pt idx="14">
                  <c:v>0.76200491189956698</c:v>
                </c:pt>
                <c:pt idx="15">
                  <c:v>0.87082880735397294</c:v>
                </c:pt>
                <c:pt idx="16">
                  <c:v>0.76634830236434903</c:v>
                </c:pt>
                <c:pt idx="17">
                  <c:v>0.92814993858337402</c:v>
                </c:pt>
                <c:pt idx="18">
                  <c:v>0.90034031867981001</c:v>
                </c:pt>
                <c:pt idx="19">
                  <c:v>0.92324912548065197</c:v>
                </c:pt>
                <c:pt idx="20">
                  <c:v>0.97936385869979903</c:v>
                </c:pt>
                <c:pt idx="21">
                  <c:v>0.92236489057540905</c:v>
                </c:pt>
                <c:pt idx="22">
                  <c:v>0.95011079311370905</c:v>
                </c:pt>
                <c:pt idx="23">
                  <c:v>0.92199593782424905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58FD-45EE-AC60-6E59AECFAC5D}"/>
            </c:ext>
          </c:extLst>
        </c:ser>
        <c:ser>
          <c:idx val="2"/>
          <c:order val="2"/>
          <c:tx>
            <c:strRef>
              <c:f>'[Rule-of-Law.xlsx]Rule of law (2)'!$A$5</c:f>
              <c:strCache>
                <c:ptCount val="1"/>
                <c:pt idx="0">
                  <c:v>Литва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58FD-45EE-AC60-6E59AECFAC5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58FD-45EE-AC60-6E59AECFAC5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58FD-45EE-AC60-6E59AECFAC5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58FD-45EE-AC60-6E59AECFAC5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58FD-45EE-AC60-6E59AECFAC5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58FD-45EE-AC60-6E59AECFAC5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58FD-45EE-AC60-6E59AECFAC5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58FD-45EE-AC60-6E59AECFAC5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58FD-45EE-AC60-6E59AECFAC5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58FD-45EE-AC60-6E59AECFAC5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58FD-45EE-AC60-6E59AECFAC5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58FD-45EE-AC60-6E59AECFAC5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58FD-45EE-AC60-6E59AECFAC5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58FD-45EE-AC60-6E59AECFAC5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58FD-45EE-AC60-6E59AECFAC5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58FD-45EE-AC60-6E59AECFAC5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58FD-45EE-AC60-6E59AECFAC5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58FD-45EE-AC60-6E59AECFAC5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58FD-45EE-AC60-6E59AECFAC5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58FD-45EE-AC60-6E59AECFAC5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58FD-45EE-AC60-6E59AECFAC5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58FD-45EE-AC60-6E59AECFAC5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58FD-45EE-AC60-6E59AECFAC5D}"/>
                </c:ext>
              </c:extLst>
            </c:dLbl>
            <c:dLbl>
              <c:idx val="23"/>
              <c:layout>
                <c:manualLayout>
                  <c:x val="4.2426808076888207E-2"/>
                  <c:y val="-1.9272878000059002E-2"/>
                </c:manualLayout>
              </c:layout>
              <c:tx>
                <c:rich>
                  <a:bodyPr/>
                  <a:lstStyle/>
                  <a:p>
                    <a:fld id="{E73488DE-91CD-4B45-B9AD-EB4ED6E5A4D6}" type="SERIESNAME">
                      <a:rPr lang="ru-RU"/>
                      <a:pPr/>
                      <a:t>[ІМ’Я РЯДУ]</a:t>
                    </a:fld>
                    <a:r>
                      <a:rPr lang="ru-RU" baseline="0"/>
                      <a:t> (</a:t>
                    </a:r>
                    <a:fld id="{F3C5508B-0F3B-429E-9187-BB32AC3A616E}" type="VALUE">
                      <a:rPr lang="ru-RU" baseline="0"/>
                      <a:pPr/>
                      <a:t>[ЗНАЧЕННЯ]</a:t>
                    </a:fld>
                    <a:r>
                      <a:rPr lang="ru-RU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9-58FD-45EE-AC60-6E59AECFA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'[Rule-of-Law.xlsx]Rule of law (2)'!$B$2:$Y$2</c:f>
              <c:numCache>
                <c:formatCode>General</c:formatCode>
                <c:ptCount val="24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'[Rule-of-Law.xlsx]Rule of law (2)'!$B$5:$Y$5</c:f>
              <c:numCache>
                <c:formatCode>0.0</c:formatCode>
                <c:ptCount val="24"/>
                <c:pt idx="0">
                  <c:v>0.44987970590591397</c:v>
                </c:pt>
                <c:pt idx="1">
                  <c:v>0.55228877067565896</c:v>
                </c:pt>
                <c:pt idx="2">
                  <c:v>0.218402534723282</c:v>
                </c:pt>
                <c:pt idx="3">
                  <c:v>0.397895067930222</c:v>
                </c:pt>
                <c:pt idx="4">
                  <c:v>0.48524701595306402</c:v>
                </c:pt>
                <c:pt idx="5">
                  <c:v>0.56075930595397905</c:v>
                </c:pt>
                <c:pt idx="6">
                  <c:v>0.57713949680328402</c:v>
                </c:pt>
                <c:pt idx="7">
                  <c:v>0.70657503604888905</c:v>
                </c:pt>
                <c:pt idx="8">
                  <c:v>0.68590015172958396</c:v>
                </c:pt>
                <c:pt idx="9">
                  <c:v>0.68401759862899802</c:v>
                </c:pt>
                <c:pt idx="10">
                  <c:v>0.72206860780715898</c:v>
                </c:pt>
                <c:pt idx="11">
                  <c:v>0.77632606029510498</c:v>
                </c:pt>
                <c:pt idx="12">
                  <c:v>0.76803117990493797</c:v>
                </c:pt>
                <c:pt idx="13">
                  <c:v>0.84475398063659701</c:v>
                </c:pt>
                <c:pt idx="14">
                  <c:v>0.82997727394104004</c:v>
                </c:pt>
                <c:pt idx="15">
                  <c:v>0.93744331598281905</c:v>
                </c:pt>
                <c:pt idx="16">
                  <c:v>0.97819221019744895</c:v>
                </c:pt>
                <c:pt idx="17">
                  <c:v>0.99732702970504805</c:v>
                </c:pt>
                <c:pt idx="18">
                  <c:v>0.961101293563843</c:v>
                </c:pt>
                <c:pt idx="19">
                  <c:v>0.92334085702896096</c:v>
                </c:pt>
                <c:pt idx="20">
                  <c:v>0.98661887645721402</c:v>
                </c:pt>
                <c:pt idx="21">
                  <c:v>0.95027482509613004</c:v>
                </c:pt>
                <c:pt idx="22">
                  <c:v>1.07493472099304</c:v>
                </c:pt>
                <c:pt idx="23">
                  <c:v>1.0602790117263801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A-58FD-45EE-AC60-6E59AECFAC5D}"/>
            </c:ext>
          </c:extLst>
        </c:ser>
        <c:ser>
          <c:idx val="3"/>
          <c:order val="3"/>
          <c:tx>
            <c:strRef>
              <c:f>'[Rule-of-Law.xlsx]Rule of law (2)'!$A$6</c:f>
              <c:strCache>
                <c:ptCount val="1"/>
                <c:pt idx="0">
                  <c:v>Польща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58FD-45EE-AC60-6E59AECFAC5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58FD-45EE-AC60-6E59AECFAC5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58FD-45EE-AC60-6E59AECFAC5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58FD-45EE-AC60-6E59AECFAC5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58FD-45EE-AC60-6E59AECFAC5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58FD-45EE-AC60-6E59AECFAC5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58FD-45EE-AC60-6E59AECFAC5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58FD-45EE-AC60-6E59AECFAC5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58FD-45EE-AC60-6E59AECFAC5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58FD-45EE-AC60-6E59AECFAC5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58FD-45EE-AC60-6E59AECFAC5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58FD-45EE-AC60-6E59AECFAC5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58FD-45EE-AC60-6E59AECFAC5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58FD-45EE-AC60-6E59AECFAC5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58FD-45EE-AC60-6E59AECFAC5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58FD-45EE-AC60-6E59AECFAC5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58FD-45EE-AC60-6E59AECFAC5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58FD-45EE-AC60-6E59AECFAC5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58FD-45EE-AC60-6E59AECFAC5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58FD-45EE-AC60-6E59AECFAC5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58FD-45EE-AC60-6E59AECFAC5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58FD-45EE-AC60-6E59AECFAC5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58FD-45EE-AC60-6E59AECFAC5D}"/>
                </c:ext>
              </c:extLst>
            </c:dLbl>
            <c:dLbl>
              <c:idx val="23"/>
              <c:layout>
                <c:manualLayout>
                  <c:x val="4.2426808076888332E-2"/>
                  <c:y val="-1.9236160883791601E-2"/>
                </c:manualLayout>
              </c:layout>
              <c:tx>
                <c:rich>
                  <a:bodyPr/>
                  <a:lstStyle/>
                  <a:p>
                    <a:fld id="{37CBF244-BA34-4BA4-AA0C-6AE17B5A731A}" type="SERIESNAME">
                      <a:rPr lang="ru-RU"/>
                      <a:pPr/>
                      <a:t>[ІМ’Я РЯДУ]</a:t>
                    </a:fld>
                    <a:r>
                      <a:rPr lang="ru-RU" baseline="0"/>
                      <a:t> (</a:t>
                    </a:r>
                    <a:fld id="{4CA3BBAD-45E2-4921-80F4-252266EE33F1}" type="VALUE">
                      <a:rPr lang="ru-RU" baseline="0"/>
                      <a:pPr/>
                      <a:t>[ЗНАЧЕННЯ]</a:t>
                    </a:fld>
                    <a:r>
                      <a:rPr lang="ru-RU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62-58FD-45EE-AC60-6E59AECFA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'[Rule-of-Law.xlsx]Rule of law (2)'!$B$2:$Y$2</c:f>
              <c:numCache>
                <c:formatCode>General</c:formatCode>
                <c:ptCount val="24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'[Rule-of-Law.xlsx]Rule of law (2)'!$B$6:$Y$6</c:f>
              <c:numCache>
                <c:formatCode>0.0</c:formatCode>
                <c:ptCount val="24"/>
                <c:pt idx="0">
                  <c:v>0.76749503612518299</c:v>
                </c:pt>
                <c:pt idx="1">
                  <c:v>0.79876792430877697</c:v>
                </c:pt>
                <c:pt idx="2">
                  <c:v>0.63331311941146895</c:v>
                </c:pt>
                <c:pt idx="3">
                  <c:v>0.67043620347976696</c:v>
                </c:pt>
                <c:pt idx="4">
                  <c:v>0.51029121875762895</c:v>
                </c:pt>
                <c:pt idx="5">
                  <c:v>0.41630694270134</c:v>
                </c:pt>
                <c:pt idx="6">
                  <c:v>0.470091372728348</c:v>
                </c:pt>
                <c:pt idx="7">
                  <c:v>0.38276162743568398</c:v>
                </c:pt>
                <c:pt idx="8">
                  <c:v>0.40907227993011502</c:v>
                </c:pt>
                <c:pt idx="9">
                  <c:v>0.55062216520309404</c:v>
                </c:pt>
                <c:pt idx="10">
                  <c:v>0.64584678411483798</c:v>
                </c:pt>
                <c:pt idx="11">
                  <c:v>0.71235901117324796</c:v>
                </c:pt>
                <c:pt idx="12">
                  <c:v>0.79490870237350497</c:v>
                </c:pt>
                <c:pt idx="13">
                  <c:v>0.81786853075027499</c:v>
                </c:pt>
                <c:pt idx="14">
                  <c:v>0.83954834938049305</c:v>
                </c:pt>
                <c:pt idx="15">
                  <c:v>0.87166452407836903</c:v>
                </c:pt>
                <c:pt idx="16">
                  <c:v>0.80356162786483798</c:v>
                </c:pt>
                <c:pt idx="17">
                  <c:v>0.59397721290588401</c:v>
                </c:pt>
                <c:pt idx="18">
                  <c:v>0.39938178658485401</c:v>
                </c:pt>
                <c:pt idx="19">
                  <c:v>0.37646278738975503</c:v>
                </c:pt>
                <c:pt idx="20">
                  <c:v>0.39053520560264599</c:v>
                </c:pt>
                <c:pt idx="21">
                  <c:v>0.52083373069763195</c:v>
                </c:pt>
                <c:pt idx="22">
                  <c:v>0.42725405097007801</c:v>
                </c:pt>
                <c:pt idx="23">
                  <c:v>0.43060928583145103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3-58FD-45EE-AC60-6E59AECFAC5D}"/>
            </c:ext>
          </c:extLst>
        </c:ser>
        <c:ser>
          <c:idx val="6"/>
          <c:order val="4"/>
          <c:tx>
            <c:strRef>
              <c:f>'[Rule-of-Law.xlsx]Rule of law (2)'!$A$9</c:f>
              <c:strCache>
                <c:ptCount val="1"/>
                <c:pt idx="0">
                  <c:v>Україна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58FD-45EE-AC60-6E59AECFAC5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58FD-45EE-AC60-6E59AECFAC5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58FD-45EE-AC60-6E59AECFAC5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58FD-45EE-AC60-6E59AECFAC5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58FD-45EE-AC60-6E59AECFAC5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58FD-45EE-AC60-6E59AECFAC5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58FD-45EE-AC60-6E59AECFAC5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58FD-45EE-AC60-6E59AECFAC5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58FD-45EE-AC60-6E59AECFAC5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58FD-45EE-AC60-6E59AECFAC5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58FD-45EE-AC60-6E59AECFAC5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58FD-45EE-AC60-6E59AECFAC5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58FD-45EE-AC60-6E59AECFAC5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58FD-45EE-AC60-6E59AECFAC5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58FD-45EE-AC60-6E59AECFAC5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58FD-45EE-AC60-6E59AECFAC5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58FD-45EE-AC60-6E59AECFAC5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58FD-45EE-AC60-6E59AECFAC5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58FD-45EE-AC60-6E59AECFAC5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58FD-45EE-AC60-6E59AECFAC5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58FD-45EE-AC60-6E59AECFAC5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58FD-45EE-AC60-6E59AECFAC5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58FD-45EE-AC60-6E59AECFAC5D}"/>
                </c:ext>
              </c:extLst>
            </c:dLbl>
            <c:dLbl>
              <c:idx val="23"/>
              <c:layout>
                <c:manualLayout>
                  <c:x val="4.3004614433185859E-2"/>
                  <c:y val="4.6350583940103132E-3"/>
                </c:manualLayout>
              </c:layout>
              <c:tx>
                <c:rich>
                  <a:bodyPr/>
                  <a:lstStyle/>
                  <a:p>
                    <a:fld id="{7511EA8F-EEEB-4BCD-BA1E-6EFEBFA8617B}" type="SERIESNAME">
                      <a:rPr lang="ru-RU"/>
                      <a:pPr/>
                      <a:t>[ІМ’Я РЯДУ]</a:t>
                    </a:fld>
                    <a:r>
                      <a:rPr lang="ru-RU" baseline="0"/>
                      <a:t> (</a:t>
                    </a:r>
                    <a:fld id="{C5638E56-83E8-425C-8096-6516307DF0AE}" type="VALUE">
                      <a:rPr lang="ru-RU" baseline="0"/>
                      <a:pPr/>
                      <a:t>[ЗНАЧЕННЯ]</a:t>
                    </a:fld>
                    <a:r>
                      <a:rPr lang="ru-RU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7B-58FD-45EE-AC60-6E59AECFA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'[Rule-of-Law.xlsx]Rule of law (2)'!$B$2:$Y$2</c:f>
              <c:numCache>
                <c:formatCode>General</c:formatCode>
                <c:ptCount val="24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'[Rule-of-Law.xlsx]Rule of law (2)'!$B$9:$Y$9</c:f>
              <c:numCache>
                <c:formatCode>0.0</c:formatCode>
                <c:ptCount val="24"/>
                <c:pt idx="0">
                  <c:v>-0.82354664802551303</c:v>
                </c:pt>
                <c:pt idx="1">
                  <c:v>-0.982280313968658</c:v>
                </c:pt>
                <c:pt idx="2">
                  <c:v>-1.0937200784683201</c:v>
                </c:pt>
                <c:pt idx="3">
                  <c:v>-0.84399551153182995</c:v>
                </c:pt>
                <c:pt idx="4">
                  <c:v>-0.82321757078170799</c:v>
                </c:pt>
                <c:pt idx="5">
                  <c:v>-0.77508807182312001</c:v>
                </c:pt>
                <c:pt idx="6">
                  <c:v>-0.80454468727111805</c:v>
                </c:pt>
                <c:pt idx="7">
                  <c:v>-0.82137030363082897</c:v>
                </c:pt>
                <c:pt idx="8">
                  <c:v>-0.74635988473892201</c:v>
                </c:pt>
                <c:pt idx="9">
                  <c:v>-0.70301556587219205</c:v>
                </c:pt>
                <c:pt idx="10">
                  <c:v>-0.78672838211059604</c:v>
                </c:pt>
                <c:pt idx="11">
                  <c:v>-0.84415918588638295</c:v>
                </c:pt>
                <c:pt idx="12">
                  <c:v>-0.85114127397537198</c:v>
                </c:pt>
                <c:pt idx="13">
                  <c:v>-0.81733900308608998</c:v>
                </c:pt>
                <c:pt idx="14">
                  <c:v>-0.84464156627654996</c:v>
                </c:pt>
                <c:pt idx="15">
                  <c:v>-0.82940506935119596</c:v>
                </c:pt>
                <c:pt idx="16">
                  <c:v>-0.87250638008117698</c:v>
                </c:pt>
                <c:pt idx="17">
                  <c:v>-0.81590670347213701</c:v>
                </c:pt>
                <c:pt idx="18">
                  <c:v>-0.75465893745422397</c:v>
                </c:pt>
                <c:pt idx="19">
                  <c:v>-0.75986915826797496</c:v>
                </c:pt>
                <c:pt idx="20">
                  <c:v>-0.74459600448608398</c:v>
                </c:pt>
                <c:pt idx="21">
                  <c:v>-0.71201312541961703</c:v>
                </c:pt>
                <c:pt idx="22">
                  <c:v>-0.6813605427742</c:v>
                </c:pt>
                <c:pt idx="23">
                  <c:v>-0.91878020763397195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C-58FD-45EE-AC60-6E59AECFAC5D}"/>
            </c:ext>
          </c:extLst>
        </c:ser>
        <c:ser>
          <c:idx val="4"/>
          <c:order val="5"/>
          <c:tx>
            <c:strRef>
              <c:f>'[Rule-of-Law.xlsx]Rule of law (2)'!$A$10</c:f>
              <c:strCache>
                <c:ptCount val="1"/>
                <c:pt idx="0">
                  <c:v>Афганістан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58FD-45EE-AC60-6E59AECFAC5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58FD-45EE-AC60-6E59AECFAC5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58FD-45EE-AC60-6E59AECFAC5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58FD-45EE-AC60-6E59AECFAC5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58FD-45EE-AC60-6E59AECFAC5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2-58FD-45EE-AC60-6E59AECFAC5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58FD-45EE-AC60-6E59AECFAC5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58FD-45EE-AC60-6E59AECFAC5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5-58FD-45EE-AC60-6E59AECFAC5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6-58FD-45EE-AC60-6E59AECFAC5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58FD-45EE-AC60-6E59AECFAC5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58FD-45EE-AC60-6E59AECFAC5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58FD-45EE-AC60-6E59AECFAC5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A-58FD-45EE-AC60-6E59AECFAC5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B-58FD-45EE-AC60-6E59AECFAC5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C-58FD-45EE-AC60-6E59AECFAC5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D-58FD-45EE-AC60-6E59AECFAC5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E-58FD-45EE-AC60-6E59AECFAC5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F-58FD-45EE-AC60-6E59AECFAC5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0-58FD-45EE-AC60-6E59AECFAC5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1-58FD-45EE-AC60-6E59AECFAC5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2-58FD-45EE-AC60-6E59AECFAC5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3-58FD-45EE-AC60-6E59AECFAC5D}"/>
                </c:ext>
              </c:extLst>
            </c:dLbl>
            <c:dLbl>
              <c:idx val="23"/>
              <c:layout>
                <c:manualLayout>
                  <c:x val="4.2677360093090429E-2"/>
                  <c:y val="1.4131845009623818E-2"/>
                </c:manualLayout>
              </c:layout>
              <c:tx>
                <c:rich>
                  <a:bodyPr/>
                  <a:lstStyle/>
                  <a:p>
                    <a:fld id="{1F4B782A-3E56-4564-8D49-565D23B89BE1}" type="SERIESNAME">
                      <a:rPr lang="ru-RU"/>
                      <a:pPr/>
                      <a:t>[ІМ’Я РЯДУ]</a:t>
                    </a:fld>
                    <a:r>
                      <a:rPr lang="ru-RU" baseline="0"/>
                      <a:t> (</a:t>
                    </a:r>
                    <a:fld id="{AB607AD9-1B46-4C46-80FF-C4E22CC1B459}" type="VALUE">
                      <a:rPr lang="ru-RU" baseline="0"/>
                      <a:pPr/>
                      <a:t>[ЗНАЧЕННЯ]</a:t>
                    </a:fld>
                    <a:r>
                      <a:rPr lang="ru-RU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94-58FD-45EE-AC60-6E59AECFA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'[Rule-of-Law.xlsx]Rule of law (2)'!$B$2:$Y$2</c:f>
              <c:numCache>
                <c:formatCode>General</c:formatCode>
                <c:ptCount val="24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'[Rule-of-Law.xlsx]Rule of law (2)'!$B$10:$Y$10</c:f>
              <c:numCache>
                <c:formatCode>0.0</c:formatCode>
                <c:ptCount val="24"/>
                <c:pt idx="0">
                  <c:v>-1.78807544708252</c:v>
                </c:pt>
                <c:pt idx="1">
                  <c:v>-1.7348867654800399</c:v>
                </c:pt>
                <c:pt idx="2">
                  <c:v>-1.78066074848175</c:v>
                </c:pt>
                <c:pt idx="3">
                  <c:v>-1.67347323894501</c:v>
                </c:pt>
                <c:pt idx="4">
                  <c:v>-1.5582937002182</c:v>
                </c:pt>
                <c:pt idx="5">
                  <c:v>-1.6939252614975</c:v>
                </c:pt>
                <c:pt idx="6">
                  <c:v>-1.6629655361175499</c:v>
                </c:pt>
                <c:pt idx="7">
                  <c:v>-1.8790048360824601</c:v>
                </c:pt>
                <c:pt idx="8">
                  <c:v>-1.85256004333496</c:v>
                </c:pt>
                <c:pt idx="9">
                  <c:v>-1.9033075571060201</c:v>
                </c:pt>
                <c:pt idx="10">
                  <c:v>-1.8761187791824301</c:v>
                </c:pt>
                <c:pt idx="11">
                  <c:v>-1.8700580596923799</c:v>
                </c:pt>
                <c:pt idx="12">
                  <c:v>-1.9225001335144001</c:v>
                </c:pt>
                <c:pt idx="13">
                  <c:v>-1.6518931388855</c:v>
                </c:pt>
                <c:pt idx="14">
                  <c:v>-1.6091115474700901</c:v>
                </c:pt>
                <c:pt idx="15">
                  <c:v>-1.43704450130463</c:v>
                </c:pt>
                <c:pt idx="16">
                  <c:v>-1.51520264148712</c:v>
                </c:pt>
                <c:pt idx="17">
                  <c:v>-1.52071392536163</c:v>
                </c:pt>
                <c:pt idx="18">
                  <c:v>-1.5837368965148899</c:v>
                </c:pt>
                <c:pt idx="19">
                  <c:v>-1.68858671188354</c:v>
                </c:pt>
                <c:pt idx="20">
                  <c:v>-1.7413188219070399</c:v>
                </c:pt>
                <c:pt idx="21">
                  <c:v>-1.8313742876052901</c:v>
                </c:pt>
                <c:pt idx="22">
                  <c:v>-1.8763568401336701</c:v>
                </c:pt>
                <c:pt idx="23">
                  <c:v>-1.65844225883484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5-58FD-45EE-AC60-6E59AECFAC5D}"/>
            </c:ext>
          </c:extLst>
        </c:ser>
        <c:ser>
          <c:idx val="7"/>
          <c:order val="6"/>
          <c:tx>
            <c:strRef>
              <c:f>'[Rule-of-Law.xlsx]Rule of law (2)'!$A$11</c:f>
              <c:strCache>
                <c:ptCount val="1"/>
                <c:pt idx="0">
                  <c:v>Болгарія</c:v>
                </c:pt>
              </c:strCache>
            </c:strRef>
          </c:tx>
          <c:spPr>
            <a:ln w="127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6-58FD-45EE-AC60-6E59AECFAC5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7-58FD-45EE-AC60-6E59AECFAC5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8-58FD-45EE-AC60-6E59AECFAC5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9-58FD-45EE-AC60-6E59AECFAC5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A-58FD-45EE-AC60-6E59AECFAC5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B-58FD-45EE-AC60-6E59AECFAC5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C-58FD-45EE-AC60-6E59AECFAC5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D-58FD-45EE-AC60-6E59AECFAC5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E-58FD-45EE-AC60-6E59AECFAC5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F-58FD-45EE-AC60-6E59AECFAC5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0-58FD-45EE-AC60-6E59AECFAC5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1-58FD-45EE-AC60-6E59AECFAC5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2-58FD-45EE-AC60-6E59AECFAC5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3-58FD-45EE-AC60-6E59AECFAC5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4-58FD-45EE-AC60-6E59AECFAC5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5-58FD-45EE-AC60-6E59AECFAC5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6-58FD-45EE-AC60-6E59AECFAC5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7-58FD-45EE-AC60-6E59AECFAC5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8-58FD-45EE-AC60-6E59AECFAC5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9-58FD-45EE-AC60-6E59AECFAC5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A-58FD-45EE-AC60-6E59AECFAC5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B-58FD-45EE-AC60-6E59AECFAC5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C-58FD-45EE-AC60-6E59AECFAC5D}"/>
                </c:ext>
              </c:extLst>
            </c:dLbl>
            <c:dLbl>
              <c:idx val="23"/>
              <c:layout>
                <c:manualLayout>
                  <c:x val="4.1733012840556985E-2"/>
                  <c:y val="5.7192957359967177E-2"/>
                </c:manualLayout>
              </c:layout>
              <c:tx>
                <c:rich>
                  <a:bodyPr/>
                  <a:lstStyle/>
                  <a:p>
                    <a:fld id="{22F289A9-55C3-42FB-8D6B-7A1CCB3F7965}" type="SERIESNAME">
                      <a:rPr lang="ru-RU"/>
                      <a:pPr/>
                      <a:t>[ІМ’Я РЯДУ]</a:t>
                    </a:fld>
                    <a:r>
                      <a:rPr lang="ru-RU" baseline="0"/>
                      <a:t> (</a:t>
                    </a:r>
                    <a:fld id="{E35FB894-7BA9-4A15-B2EF-8973A19F88B8}" type="VALUE">
                      <a:rPr lang="ru-RU" baseline="0"/>
                      <a:pPr/>
                      <a:t>[ЗНАЧЕННЯ]</a:t>
                    </a:fld>
                    <a:r>
                      <a:rPr lang="ru-RU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AD-58FD-45EE-AC60-6E59AECFA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'[Rule-of-Law.xlsx]Rule of law (2)'!$B$2:$Y$2</c:f>
              <c:numCache>
                <c:formatCode>General</c:formatCode>
                <c:ptCount val="24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'[Rule-of-Law.xlsx]Rule of law (2)'!$B$11:$Y$11</c:f>
              <c:numCache>
                <c:formatCode>0.0</c:formatCode>
                <c:ptCount val="24"/>
                <c:pt idx="0">
                  <c:v>-0.34495800733566301</c:v>
                </c:pt>
                <c:pt idx="1">
                  <c:v>-0.222114488482475</c:v>
                </c:pt>
                <c:pt idx="2">
                  <c:v>-0.12377707660198201</c:v>
                </c:pt>
                <c:pt idx="3">
                  <c:v>-5.6049991399049801E-2</c:v>
                </c:pt>
                <c:pt idx="4">
                  <c:v>-0.17199176549911499</c:v>
                </c:pt>
                <c:pt idx="5">
                  <c:v>-0.118167765438557</c:v>
                </c:pt>
                <c:pt idx="6">
                  <c:v>-0.108557619154453</c:v>
                </c:pt>
                <c:pt idx="7">
                  <c:v>-0.108846172690392</c:v>
                </c:pt>
                <c:pt idx="8">
                  <c:v>-5.7684425264596897E-2</c:v>
                </c:pt>
                <c:pt idx="9">
                  <c:v>-0.12108802050352099</c:v>
                </c:pt>
                <c:pt idx="10">
                  <c:v>-4.0312353521585499E-2</c:v>
                </c:pt>
                <c:pt idx="11">
                  <c:v>-9.7061358392238603E-2</c:v>
                </c:pt>
                <c:pt idx="12">
                  <c:v>-0.141564160585403</c:v>
                </c:pt>
                <c:pt idx="13">
                  <c:v>-0.115051358938217</c:v>
                </c:pt>
                <c:pt idx="14">
                  <c:v>-0.14722806215286299</c:v>
                </c:pt>
                <c:pt idx="15">
                  <c:v>-8.1918641924858093E-2</c:v>
                </c:pt>
                <c:pt idx="16">
                  <c:v>-0.159006893634796</c:v>
                </c:pt>
                <c:pt idx="17">
                  <c:v>-0.139942422509193</c:v>
                </c:pt>
                <c:pt idx="18">
                  <c:v>-0.12498350441455799</c:v>
                </c:pt>
                <c:pt idx="19">
                  <c:v>-0.10562567412853199</c:v>
                </c:pt>
                <c:pt idx="20">
                  <c:v>-3.6942876875400502E-2</c:v>
                </c:pt>
                <c:pt idx="21">
                  <c:v>-0.12728136777877799</c:v>
                </c:pt>
                <c:pt idx="22">
                  <c:v>-6.83560520410538E-2</c:v>
                </c:pt>
                <c:pt idx="23">
                  <c:v>-0.10721157491207101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E-58FD-45EE-AC60-6E59AECFAC5D}"/>
            </c:ext>
          </c:extLst>
        </c:ser>
        <c:ser>
          <c:idx val="8"/>
          <c:order val="7"/>
          <c:tx>
            <c:strRef>
              <c:f>'[Rule-of-Law.xlsx]Rule of law (2)'!$A$12</c:f>
              <c:strCache>
                <c:ptCount val="1"/>
                <c:pt idx="0">
                  <c:v>Румунія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F-58FD-45EE-AC60-6E59AECFAC5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0-58FD-45EE-AC60-6E59AECFAC5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1-58FD-45EE-AC60-6E59AECFAC5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2-58FD-45EE-AC60-6E59AECFAC5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3-58FD-45EE-AC60-6E59AECFAC5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4-58FD-45EE-AC60-6E59AECFAC5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5-58FD-45EE-AC60-6E59AECFAC5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6-58FD-45EE-AC60-6E59AECFAC5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7-58FD-45EE-AC60-6E59AECFAC5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8-58FD-45EE-AC60-6E59AECFAC5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9-58FD-45EE-AC60-6E59AECFAC5D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A-58FD-45EE-AC60-6E59AECFAC5D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B-58FD-45EE-AC60-6E59AECFAC5D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C-58FD-45EE-AC60-6E59AECFAC5D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D-58FD-45EE-AC60-6E59AECFAC5D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E-58FD-45EE-AC60-6E59AECFAC5D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F-58FD-45EE-AC60-6E59AECFAC5D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0-58FD-45EE-AC60-6E59AECFAC5D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1-58FD-45EE-AC60-6E59AECFAC5D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2-58FD-45EE-AC60-6E59AECFAC5D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3-58FD-45EE-AC60-6E59AECFAC5D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4-58FD-45EE-AC60-6E59AECFAC5D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5-58FD-45EE-AC60-6E59AECFAC5D}"/>
                </c:ext>
              </c:extLst>
            </c:dLbl>
            <c:dLbl>
              <c:idx val="23"/>
              <c:layout>
                <c:manualLayout>
                  <c:x val="4.2736423555043139E-2"/>
                  <c:y val="3.3081485043929965E-2"/>
                </c:manualLayout>
              </c:layout>
              <c:tx>
                <c:rich>
                  <a:bodyPr/>
                  <a:lstStyle/>
                  <a:p>
                    <a:fld id="{220899A7-933F-4A5C-9BF4-D254028099AB}" type="SERIESNAME">
                      <a:rPr lang="ru-RU"/>
                      <a:pPr/>
                      <a:t>[ІМ’Я РЯДУ]</a:t>
                    </a:fld>
                    <a:r>
                      <a:rPr lang="ru-RU" baseline="0"/>
                      <a:t> (</a:t>
                    </a:r>
                    <a:fld id="{FEF5612F-BCC1-4FCF-B417-75C48B665936}" type="VALUE">
                      <a:rPr lang="ru-RU" baseline="0"/>
                      <a:pPr/>
                      <a:t>[ЗНАЧЕННЯ]</a:t>
                    </a:fld>
                    <a:r>
                      <a:rPr lang="ru-RU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C6-58FD-45EE-AC60-6E59AECFAC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'[Rule-of-Law.xlsx]Rule of law (2)'!$B$2:$Y$2</c:f>
              <c:numCache>
                <c:formatCode>General</c:formatCode>
                <c:ptCount val="24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'[Rule-of-Law.xlsx]Rule of law (2)'!$B$12:$Y$12</c:f>
              <c:numCache>
                <c:formatCode>0.0</c:formatCode>
                <c:ptCount val="24"/>
                <c:pt idx="0">
                  <c:v>-2.1942498162388802E-2</c:v>
                </c:pt>
                <c:pt idx="1">
                  <c:v>-0.110562637448311</c:v>
                </c:pt>
                <c:pt idx="2">
                  <c:v>-0.18183496594428999</c:v>
                </c:pt>
                <c:pt idx="3">
                  <c:v>-0.26560458540916398</c:v>
                </c:pt>
                <c:pt idx="4">
                  <c:v>-0.21005436778068501</c:v>
                </c:pt>
                <c:pt idx="5">
                  <c:v>-0.18678270280361201</c:v>
                </c:pt>
                <c:pt idx="6">
                  <c:v>-0.15421743690967599</c:v>
                </c:pt>
                <c:pt idx="7">
                  <c:v>-0.13470841944217701</c:v>
                </c:pt>
                <c:pt idx="8">
                  <c:v>-0.10570373386144601</c:v>
                </c:pt>
                <c:pt idx="9">
                  <c:v>-1.5570250339806101E-2</c:v>
                </c:pt>
                <c:pt idx="10">
                  <c:v>5.3940374404191999E-2</c:v>
                </c:pt>
                <c:pt idx="11">
                  <c:v>0.106409564614296</c:v>
                </c:pt>
                <c:pt idx="12">
                  <c:v>0.104707606136799</c:v>
                </c:pt>
                <c:pt idx="13">
                  <c:v>9.2900536954402896E-2</c:v>
                </c:pt>
                <c:pt idx="14">
                  <c:v>0.19019217789173101</c:v>
                </c:pt>
                <c:pt idx="15">
                  <c:v>0.24219185113906899</c:v>
                </c:pt>
                <c:pt idx="16">
                  <c:v>0.204612627625465</c:v>
                </c:pt>
                <c:pt idx="17">
                  <c:v>0.45353478193283098</c:v>
                </c:pt>
                <c:pt idx="18">
                  <c:v>0.435917228460312</c:v>
                </c:pt>
                <c:pt idx="19">
                  <c:v>0.36751726269722002</c:v>
                </c:pt>
                <c:pt idx="20">
                  <c:v>0.41553762555122398</c:v>
                </c:pt>
                <c:pt idx="21">
                  <c:v>0.36857971549034102</c:v>
                </c:pt>
                <c:pt idx="22">
                  <c:v>0.38112863898277299</c:v>
                </c:pt>
                <c:pt idx="23">
                  <c:v>0.40415573120117199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7-58FD-45EE-AC60-6E59AECFAC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8744383"/>
        <c:axId val="1198747711"/>
      </c:lineChart>
      <c:catAx>
        <c:axId val="1198744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low"/>
        <c:spPr>
          <a:noFill/>
          <a:ln w="254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98747711"/>
        <c:crosses val="autoZero"/>
        <c:auto val="1"/>
        <c:lblAlgn val="ctr"/>
        <c:lblOffset val="100"/>
        <c:noMultiLvlLbl val="1"/>
      </c:catAx>
      <c:valAx>
        <c:axId val="1198747711"/>
        <c:scaling>
          <c:orientation val="minMax"/>
          <c:max val="1.5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98744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8274791019574328E-2"/>
          <c:y val="2.8786855866641734E-2"/>
          <c:w val="0.75933924288659438"/>
          <c:h val="0.88823882849901914"/>
        </c:manualLayout>
      </c:layout>
      <c:lineChart>
        <c:grouping val="standard"/>
        <c:varyColors val="0"/>
        <c:ser>
          <c:idx val="0"/>
          <c:order val="0"/>
          <c:tx>
            <c:strRef>
              <c:f>'[Rule-of-Law.xlsx]Rule of law (2)'!$A$3</c:f>
              <c:strCache>
                <c:ptCount val="1"/>
                <c:pt idx="0">
                  <c:v>Естонія</c:v>
                </c:pt>
              </c:strCache>
            </c:strRef>
          </c:tx>
          <c:spPr>
            <a:ln w="127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6BC-490E-804B-54B955619F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6BC-490E-804B-54B955619F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6BC-490E-804B-54B955619F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6BC-490E-804B-54B955619F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6BC-490E-804B-54B955619F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6BC-490E-804B-54B955619F7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6BC-490E-804B-54B955619F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6BC-490E-804B-54B955619F7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6BC-490E-804B-54B955619F7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6BC-490E-804B-54B955619F7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6BC-490E-804B-54B955619F7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6BC-490E-804B-54B955619F7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6BC-490E-804B-54B955619F7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6BC-490E-804B-54B955619F7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6BC-490E-804B-54B955619F7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6BC-490E-804B-54B955619F7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6BC-490E-804B-54B955619F7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6BC-490E-804B-54B955619F7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6BC-490E-804B-54B955619F7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6BC-490E-804B-54B955619F7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6BC-490E-804B-54B955619F7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6BC-490E-804B-54B955619F7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6BC-490E-804B-54B955619F73}"/>
                </c:ext>
              </c:extLst>
            </c:dLbl>
            <c:dLbl>
              <c:idx val="23"/>
              <c:layout>
                <c:manualLayout>
                  <c:x val="4.207991045872253E-2"/>
                  <c:y val="-1.6945691989237854E-2"/>
                </c:manualLayout>
              </c:layout>
              <c:tx>
                <c:rich>
                  <a:bodyPr/>
                  <a:lstStyle/>
                  <a:p>
                    <a:fld id="{14EFC58E-258C-4B01-A102-61DA7289DABF}" type="SERIESNAME">
                      <a:rPr lang="ru-RU"/>
                      <a:pPr/>
                      <a:t>[ІМ’Я РЯДУ]</a:t>
                    </a:fld>
                    <a:r>
                      <a:rPr lang="ru-RU" baseline="0"/>
                      <a:t> (</a:t>
                    </a:r>
                    <a:fld id="{12C58E8F-54B9-4E7C-9EAA-604477182AD4}" type="VALUE">
                      <a:rPr lang="ru-RU" baseline="0"/>
                      <a:pPr/>
                      <a:t>[ЗНАЧЕННЯ]</a:t>
                    </a:fld>
                    <a:r>
                      <a:rPr lang="ru-RU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7-36BC-490E-804B-54B955619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'[Rule-of-Law.xlsx]Rule of law (2)'!$B$2:$Y$2</c:f>
              <c:numCache>
                <c:formatCode>General</c:formatCode>
                <c:ptCount val="24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'[Rule-of-Law.xlsx]Rule of law (2)'!$B$3:$Y$3</c:f>
              <c:numCache>
                <c:formatCode>0.0</c:formatCode>
                <c:ptCount val="24"/>
                <c:pt idx="0">
                  <c:v>0.574426710605621</c:v>
                </c:pt>
                <c:pt idx="1">
                  <c:v>0.59205418825149503</c:v>
                </c:pt>
                <c:pt idx="2">
                  <c:v>0.59471702575683605</c:v>
                </c:pt>
                <c:pt idx="3">
                  <c:v>0.79183781147003196</c:v>
                </c:pt>
                <c:pt idx="4">
                  <c:v>0.77081787586212203</c:v>
                </c:pt>
                <c:pt idx="5">
                  <c:v>0.883017778396606</c:v>
                </c:pt>
                <c:pt idx="6">
                  <c:v>0.903708636760712</c:v>
                </c:pt>
                <c:pt idx="7">
                  <c:v>1.12973201274872</c:v>
                </c:pt>
                <c:pt idx="8">
                  <c:v>1.12227547168732</c:v>
                </c:pt>
                <c:pt idx="9">
                  <c:v>1.15543973445892</c:v>
                </c:pt>
                <c:pt idx="10">
                  <c:v>1.1246585845947299</c:v>
                </c:pt>
                <c:pt idx="11">
                  <c:v>1.1531299352645901</c:v>
                </c:pt>
                <c:pt idx="12">
                  <c:v>1.17581498622894</c:v>
                </c:pt>
                <c:pt idx="13">
                  <c:v>1.1509414911270099</c:v>
                </c:pt>
                <c:pt idx="14">
                  <c:v>1.1914879083633401</c:v>
                </c:pt>
                <c:pt idx="15">
                  <c:v>1.36998879909515</c:v>
                </c:pt>
                <c:pt idx="16">
                  <c:v>1.3004399538040201</c:v>
                </c:pt>
                <c:pt idx="17">
                  <c:v>1.1927490234375</c:v>
                </c:pt>
                <c:pt idx="18">
                  <c:v>1.2475943565368699</c:v>
                </c:pt>
                <c:pt idx="19">
                  <c:v>1.2036035060882599</c:v>
                </c:pt>
                <c:pt idx="20">
                  <c:v>1.2431511878967301</c:v>
                </c:pt>
                <c:pt idx="21">
                  <c:v>1.33646464347839</c:v>
                </c:pt>
                <c:pt idx="22">
                  <c:v>1.3895336389541599</c:v>
                </c:pt>
                <c:pt idx="23">
                  <c:v>1.4263890981674201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36BC-490E-804B-54B955619F73}"/>
            </c:ext>
          </c:extLst>
        </c:ser>
        <c:ser>
          <c:idx val="1"/>
          <c:order val="1"/>
          <c:tx>
            <c:strRef>
              <c:f>'[Rule-of-Law.xlsx]Rule of law (2)'!$A$4</c:f>
              <c:strCache>
                <c:ptCount val="1"/>
                <c:pt idx="0">
                  <c:v>Латвія</c:v>
                </c:pt>
              </c:strCache>
            </c:strRef>
          </c:tx>
          <c:spPr>
            <a:ln w="127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6BC-490E-804B-54B955619F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6BC-490E-804B-54B955619F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36BC-490E-804B-54B955619F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36BC-490E-804B-54B955619F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36BC-490E-804B-54B955619F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36BC-490E-804B-54B955619F7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36BC-490E-804B-54B955619F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36BC-490E-804B-54B955619F7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36BC-490E-804B-54B955619F7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36BC-490E-804B-54B955619F7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36BC-490E-804B-54B955619F7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36BC-490E-804B-54B955619F7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36BC-490E-804B-54B955619F7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36BC-490E-804B-54B955619F7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36BC-490E-804B-54B955619F7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36BC-490E-804B-54B955619F7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9-36BC-490E-804B-54B955619F7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36BC-490E-804B-54B955619F7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B-36BC-490E-804B-54B955619F7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36BC-490E-804B-54B955619F7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D-36BC-490E-804B-54B955619F7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36BC-490E-804B-54B955619F7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F-36BC-490E-804B-54B955619F73}"/>
                </c:ext>
              </c:extLst>
            </c:dLbl>
            <c:dLbl>
              <c:idx val="23"/>
              <c:layout>
                <c:manualLayout>
                  <c:x val="4.4123880399963865E-2"/>
                  <c:y val="1.3771677689937324E-2"/>
                </c:manualLayout>
              </c:layout>
              <c:tx>
                <c:rich>
                  <a:bodyPr/>
                  <a:lstStyle/>
                  <a:p>
                    <a:fld id="{E38B3F12-EF34-4840-B3A7-B28433DF81E4}" type="SERIESNAME">
                      <a:rPr lang="ru-RU"/>
                      <a:pPr/>
                      <a:t>[ІМ’Я РЯДУ]</a:t>
                    </a:fld>
                    <a:r>
                      <a:rPr lang="ru-RU" baseline="0"/>
                      <a:t> (</a:t>
                    </a:r>
                    <a:fld id="{993F7A13-C34C-4788-8A95-C1D478A3BD3F}" type="VALUE">
                      <a:rPr lang="ru-RU" baseline="0"/>
                      <a:pPr/>
                      <a:t>[ЗНАЧЕННЯ]</a:t>
                    </a:fld>
                    <a:r>
                      <a:rPr lang="ru-RU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30-36BC-490E-804B-54B955619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'[Rule-of-Law.xlsx]Rule of law (2)'!$B$2:$Y$2</c:f>
              <c:numCache>
                <c:formatCode>General</c:formatCode>
                <c:ptCount val="24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'[Rule-of-Law.xlsx]Rule of law (2)'!$B$4:$Y$4</c:f>
              <c:numCache>
                <c:formatCode>0.0</c:formatCode>
                <c:ptCount val="24"/>
                <c:pt idx="0">
                  <c:v>0.133667781949043</c:v>
                </c:pt>
                <c:pt idx="1">
                  <c:v>0.23650829493999501</c:v>
                </c:pt>
                <c:pt idx="2">
                  <c:v>0.14890109002590199</c:v>
                </c:pt>
                <c:pt idx="3">
                  <c:v>0.31021988391876198</c:v>
                </c:pt>
                <c:pt idx="4">
                  <c:v>0.58185940980911299</c:v>
                </c:pt>
                <c:pt idx="5">
                  <c:v>0.538846015930176</c:v>
                </c:pt>
                <c:pt idx="6">
                  <c:v>0.56587791442871105</c:v>
                </c:pt>
                <c:pt idx="7">
                  <c:v>0.616893529891968</c:v>
                </c:pt>
                <c:pt idx="8">
                  <c:v>0.71580481529235795</c:v>
                </c:pt>
                <c:pt idx="9">
                  <c:v>0.77732622623443604</c:v>
                </c:pt>
                <c:pt idx="10">
                  <c:v>0.78991663455963101</c:v>
                </c:pt>
                <c:pt idx="11">
                  <c:v>0.75860404968261697</c:v>
                </c:pt>
                <c:pt idx="12">
                  <c:v>0.74016880989074696</c:v>
                </c:pt>
                <c:pt idx="13">
                  <c:v>0.77992206811904896</c:v>
                </c:pt>
                <c:pt idx="14">
                  <c:v>0.76200491189956698</c:v>
                </c:pt>
                <c:pt idx="15">
                  <c:v>0.87082880735397294</c:v>
                </c:pt>
                <c:pt idx="16">
                  <c:v>0.76634830236434903</c:v>
                </c:pt>
                <c:pt idx="17">
                  <c:v>0.92814993858337402</c:v>
                </c:pt>
                <c:pt idx="18">
                  <c:v>0.90034031867981001</c:v>
                </c:pt>
                <c:pt idx="19">
                  <c:v>0.92324912548065197</c:v>
                </c:pt>
                <c:pt idx="20">
                  <c:v>0.97936385869979903</c:v>
                </c:pt>
                <c:pt idx="21">
                  <c:v>0.92236489057540905</c:v>
                </c:pt>
                <c:pt idx="22">
                  <c:v>0.95011079311370905</c:v>
                </c:pt>
                <c:pt idx="23">
                  <c:v>0.92199593782424905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31-36BC-490E-804B-54B955619F73}"/>
            </c:ext>
          </c:extLst>
        </c:ser>
        <c:ser>
          <c:idx val="2"/>
          <c:order val="2"/>
          <c:tx>
            <c:strRef>
              <c:f>'[Rule-of-Law.xlsx]Rule of law (2)'!$A$5</c:f>
              <c:strCache>
                <c:ptCount val="1"/>
                <c:pt idx="0">
                  <c:v>Литва</c:v>
                </c:pt>
              </c:strCache>
            </c:strRef>
          </c:tx>
          <c:spPr>
            <a:ln w="12700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2-36BC-490E-804B-54B955619F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3-36BC-490E-804B-54B955619F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4-36BC-490E-804B-54B955619F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5-36BC-490E-804B-54B955619F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6-36BC-490E-804B-54B955619F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7-36BC-490E-804B-54B955619F7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8-36BC-490E-804B-54B955619F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9-36BC-490E-804B-54B955619F7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A-36BC-490E-804B-54B955619F7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B-36BC-490E-804B-54B955619F7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C-36BC-490E-804B-54B955619F7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D-36BC-490E-804B-54B955619F7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E-36BC-490E-804B-54B955619F7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3F-36BC-490E-804B-54B955619F7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0-36BC-490E-804B-54B955619F7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1-36BC-490E-804B-54B955619F7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2-36BC-490E-804B-54B955619F7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3-36BC-490E-804B-54B955619F7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4-36BC-490E-804B-54B955619F7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5-36BC-490E-804B-54B955619F7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6-36BC-490E-804B-54B955619F7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7-36BC-490E-804B-54B955619F7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8-36BC-490E-804B-54B955619F73}"/>
                </c:ext>
              </c:extLst>
            </c:dLbl>
            <c:dLbl>
              <c:idx val="23"/>
              <c:layout>
                <c:manualLayout>
                  <c:x val="4.2426808076888207E-2"/>
                  <c:y val="-1.9272878000059002E-2"/>
                </c:manualLayout>
              </c:layout>
              <c:tx>
                <c:rich>
                  <a:bodyPr/>
                  <a:lstStyle/>
                  <a:p>
                    <a:fld id="{E73488DE-91CD-4B45-B9AD-EB4ED6E5A4D6}" type="SERIESNAME">
                      <a:rPr lang="ru-RU"/>
                      <a:pPr/>
                      <a:t>[ІМ’Я РЯДУ]</a:t>
                    </a:fld>
                    <a:r>
                      <a:rPr lang="ru-RU" baseline="0"/>
                      <a:t> (</a:t>
                    </a:r>
                    <a:fld id="{F3C5508B-0F3B-429E-9187-BB32AC3A616E}" type="VALUE">
                      <a:rPr lang="ru-RU" baseline="0"/>
                      <a:pPr/>
                      <a:t>[ЗНАЧЕННЯ]</a:t>
                    </a:fld>
                    <a:r>
                      <a:rPr lang="ru-RU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49-36BC-490E-804B-54B955619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'[Rule-of-Law.xlsx]Rule of law (2)'!$B$2:$Y$2</c:f>
              <c:numCache>
                <c:formatCode>General</c:formatCode>
                <c:ptCount val="24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'[Rule-of-Law.xlsx]Rule of law (2)'!$B$5:$Y$5</c:f>
              <c:numCache>
                <c:formatCode>0.0</c:formatCode>
                <c:ptCount val="24"/>
                <c:pt idx="0">
                  <c:v>0.44987970590591397</c:v>
                </c:pt>
                <c:pt idx="1">
                  <c:v>0.55228877067565896</c:v>
                </c:pt>
                <c:pt idx="2">
                  <c:v>0.218402534723282</c:v>
                </c:pt>
                <c:pt idx="3">
                  <c:v>0.397895067930222</c:v>
                </c:pt>
                <c:pt idx="4">
                  <c:v>0.48524701595306402</c:v>
                </c:pt>
                <c:pt idx="5">
                  <c:v>0.56075930595397905</c:v>
                </c:pt>
                <c:pt idx="6">
                  <c:v>0.57713949680328402</c:v>
                </c:pt>
                <c:pt idx="7">
                  <c:v>0.70657503604888905</c:v>
                </c:pt>
                <c:pt idx="8">
                  <c:v>0.68590015172958396</c:v>
                </c:pt>
                <c:pt idx="9">
                  <c:v>0.68401759862899802</c:v>
                </c:pt>
                <c:pt idx="10">
                  <c:v>0.72206860780715898</c:v>
                </c:pt>
                <c:pt idx="11">
                  <c:v>0.77632606029510498</c:v>
                </c:pt>
                <c:pt idx="12">
                  <c:v>0.76803117990493797</c:v>
                </c:pt>
                <c:pt idx="13">
                  <c:v>0.84475398063659701</c:v>
                </c:pt>
                <c:pt idx="14">
                  <c:v>0.82997727394104004</c:v>
                </c:pt>
                <c:pt idx="15">
                  <c:v>0.93744331598281905</c:v>
                </c:pt>
                <c:pt idx="16">
                  <c:v>0.97819221019744895</c:v>
                </c:pt>
                <c:pt idx="17">
                  <c:v>0.99732702970504805</c:v>
                </c:pt>
                <c:pt idx="18">
                  <c:v>0.961101293563843</c:v>
                </c:pt>
                <c:pt idx="19">
                  <c:v>0.92334085702896096</c:v>
                </c:pt>
                <c:pt idx="20">
                  <c:v>0.98661887645721402</c:v>
                </c:pt>
                <c:pt idx="21">
                  <c:v>0.95027482509613004</c:v>
                </c:pt>
                <c:pt idx="22">
                  <c:v>1.07493472099304</c:v>
                </c:pt>
                <c:pt idx="23">
                  <c:v>1.0602790117263801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4A-36BC-490E-804B-54B955619F73}"/>
            </c:ext>
          </c:extLst>
        </c:ser>
        <c:ser>
          <c:idx val="3"/>
          <c:order val="3"/>
          <c:tx>
            <c:strRef>
              <c:f>'[Rule-of-Law.xlsx]Rule of law (2)'!$A$6</c:f>
              <c:strCache>
                <c:ptCount val="1"/>
                <c:pt idx="0">
                  <c:v>Польща</c:v>
                </c:pt>
              </c:strCache>
            </c:strRef>
          </c:tx>
          <c:spPr>
            <a:ln w="12700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B-36BC-490E-804B-54B955619F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C-36BC-490E-804B-54B955619F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D-36BC-490E-804B-54B955619F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E-36BC-490E-804B-54B955619F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4F-36BC-490E-804B-54B955619F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0-36BC-490E-804B-54B955619F7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1-36BC-490E-804B-54B955619F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2-36BC-490E-804B-54B955619F7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3-36BC-490E-804B-54B955619F7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4-36BC-490E-804B-54B955619F7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5-36BC-490E-804B-54B955619F7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6-36BC-490E-804B-54B955619F7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7-36BC-490E-804B-54B955619F7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8-36BC-490E-804B-54B955619F7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9-36BC-490E-804B-54B955619F7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A-36BC-490E-804B-54B955619F7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B-36BC-490E-804B-54B955619F7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C-36BC-490E-804B-54B955619F7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D-36BC-490E-804B-54B955619F7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E-36BC-490E-804B-54B955619F7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5F-36BC-490E-804B-54B955619F7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0-36BC-490E-804B-54B955619F7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1-36BC-490E-804B-54B955619F73}"/>
                </c:ext>
              </c:extLst>
            </c:dLbl>
            <c:dLbl>
              <c:idx val="23"/>
              <c:layout>
                <c:manualLayout>
                  <c:x val="4.2426808076888332E-2"/>
                  <c:y val="-1.9236160883791601E-2"/>
                </c:manualLayout>
              </c:layout>
              <c:tx>
                <c:rich>
                  <a:bodyPr/>
                  <a:lstStyle/>
                  <a:p>
                    <a:fld id="{37CBF244-BA34-4BA4-AA0C-6AE17B5A731A}" type="SERIESNAME">
                      <a:rPr lang="ru-RU"/>
                      <a:pPr/>
                      <a:t>[ІМ’Я РЯДУ]</a:t>
                    </a:fld>
                    <a:r>
                      <a:rPr lang="ru-RU" baseline="0"/>
                      <a:t> (</a:t>
                    </a:r>
                    <a:fld id="{4CA3BBAD-45E2-4921-80F4-252266EE33F1}" type="VALUE">
                      <a:rPr lang="ru-RU" baseline="0"/>
                      <a:pPr/>
                      <a:t>[ЗНАЧЕННЯ]</a:t>
                    </a:fld>
                    <a:r>
                      <a:rPr lang="ru-RU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62-36BC-490E-804B-54B955619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'[Rule-of-Law.xlsx]Rule of law (2)'!$B$2:$Y$2</c:f>
              <c:numCache>
                <c:formatCode>General</c:formatCode>
                <c:ptCount val="24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'[Rule-of-Law.xlsx]Rule of law (2)'!$B$6:$Y$6</c:f>
              <c:numCache>
                <c:formatCode>0.0</c:formatCode>
                <c:ptCount val="24"/>
                <c:pt idx="0">
                  <c:v>0.76749503612518299</c:v>
                </c:pt>
                <c:pt idx="1">
                  <c:v>0.79876792430877697</c:v>
                </c:pt>
                <c:pt idx="2">
                  <c:v>0.63331311941146895</c:v>
                </c:pt>
                <c:pt idx="3">
                  <c:v>0.67043620347976696</c:v>
                </c:pt>
                <c:pt idx="4">
                  <c:v>0.51029121875762895</c:v>
                </c:pt>
                <c:pt idx="5">
                  <c:v>0.41630694270134</c:v>
                </c:pt>
                <c:pt idx="6">
                  <c:v>0.470091372728348</c:v>
                </c:pt>
                <c:pt idx="7">
                  <c:v>0.38276162743568398</c:v>
                </c:pt>
                <c:pt idx="8">
                  <c:v>0.40907227993011502</c:v>
                </c:pt>
                <c:pt idx="9">
                  <c:v>0.55062216520309404</c:v>
                </c:pt>
                <c:pt idx="10">
                  <c:v>0.64584678411483798</c:v>
                </c:pt>
                <c:pt idx="11">
                  <c:v>0.71235901117324796</c:v>
                </c:pt>
                <c:pt idx="12">
                  <c:v>0.79490870237350497</c:v>
                </c:pt>
                <c:pt idx="13">
                  <c:v>0.81786853075027499</c:v>
                </c:pt>
                <c:pt idx="14">
                  <c:v>0.83954834938049305</c:v>
                </c:pt>
                <c:pt idx="15">
                  <c:v>0.87166452407836903</c:v>
                </c:pt>
                <c:pt idx="16">
                  <c:v>0.80356162786483798</c:v>
                </c:pt>
                <c:pt idx="17">
                  <c:v>0.59397721290588401</c:v>
                </c:pt>
                <c:pt idx="18">
                  <c:v>0.39938178658485401</c:v>
                </c:pt>
                <c:pt idx="19">
                  <c:v>0.37646278738975503</c:v>
                </c:pt>
                <c:pt idx="20">
                  <c:v>0.39053520560264599</c:v>
                </c:pt>
                <c:pt idx="21">
                  <c:v>0.52083373069763195</c:v>
                </c:pt>
                <c:pt idx="22">
                  <c:v>0.42725405097007801</c:v>
                </c:pt>
                <c:pt idx="23">
                  <c:v>0.43060928583145103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63-36BC-490E-804B-54B955619F73}"/>
            </c:ext>
          </c:extLst>
        </c:ser>
        <c:ser>
          <c:idx val="6"/>
          <c:order val="4"/>
          <c:tx>
            <c:strRef>
              <c:f>'[Rule-of-Law.xlsx]Rule of law (2)'!$A$9</c:f>
              <c:strCache>
                <c:ptCount val="1"/>
                <c:pt idx="0">
                  <c:v>Україна</c:v>
                </c:pt>
              </c:strCache>
            </c:strRef>
          </c:tx>
          <c:spPr>
            <a:ln w="19050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4-36BC-490E-804B-54B955619F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5-36BC-490E-804B-54B955619F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6-36BC-490E-804B-54B955619F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7-36BC-490E-804B-54B955619F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8-36BC-490E-804B-54B955619F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9-36BC-490E-804B-54B955619F7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A-36BC-490E-804B-54B955619F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B-36BC-490E-804B-54B955619F7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C-36BC-490E-804B-54B955619F7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D-36BC-490E-804B-54B955619F7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E-36BC-490E-804B-54B955619F7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6F-36BC-490E-804B-54B955619F7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0-36BC-490E-804B-54B955619F7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1-36BC-490E-804B-54B955619F7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2-36BC-490E-804B-54B955619F7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3-36BC-490E-804B-54B955619F7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4-36BC-490E-804B-54B955619F7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5-36BC-490E-804B-54B955619F7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6-36BC-490E-804B-54B955619F7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7-36BC-490E-804B-54B955619F7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8-36BC-490E-804B-54B955619F7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9-36BC-490E-804B-54B955619F7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A-36BC-490E-804B-54B955619F73}"/>
                </c:ext>
              </c:extLst>
            </c:dLbl>
            <c:dLbl>
              <c:idx val="23"/>
              <c:layout>
                <c:manualLayout>
                  <c:x val="4.3004614433185859E-2"/>
                  <c:y val="4.6350583940103132E-3"/>
                </c:manualLayout>
              </c:layout>
              <c:tx>
                <c:rich>
                  <a:bodyPr/>
                  <a:lstStyle/>
                  <a:p>
                    <a:fld id="{7511EA8F-EEEB-4BCD-BA1E-6EFEBFA8617B}" type="SERIESNAME">
                      <a:rPr lang="ru-RU"/>
                      <a:pPr/>
                      <a:t>[ІМ’Я РЯДУ]</a:t>
                    </a:fld>
                    <a:r>
                      <a:rPr lang="ru-RU" baseline="0"/>
                      <a:t> (</a:t>
                    </a:r>
                    <a:fld id="{C5638E56-83E8-425C-8096-6516307DF0AE}" type="VALUE">
                      <a:rPr lang="ru-RU" baseline="0"/>
                      <a:pPr/>
                      <a:t>[ЗНАЧЕННЯ]</a:t>
                    </a:fld>
                    <a:r>
                      <a:rPr lang="ru-RU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7B-36BC-490E-804B-54B955619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'[Rule-of-Law.xlsx]Rule of law (2)'!$B$2:$Y$2</c:f>
              <c:numCache>
                <c:formatCode>General</c:formatCode>
                <c:ptCount val="24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'[Rule-of-Law.xlsx]Rule of law (2)'!$B$9:$Y$9</c:f>
              <c:numCache>
                <c:formatCode>0.0</c:formatCode>
                <c:ptCount val="24"/>
                <c:pt idx="0">
                  <c:v>-0.82354664802551303</c:v>
                </c:pt>
                <c:pt idx="1">
                  <c:v>-0.982280313968658</c:v>
                </c:pt>
                <c:pt idx="2">
                  <c:v>-1.0937200784683201</c:v>
                </c:pt>
                <c:pt idx="3">
                  <c:v>-0.84399551153182995</c:v>
                </c:pt>
                <c:pt idx="4">
                  <c:v>-0.82321757078170799</c:v>
                </c:pt>
                <c:pt idx="5">
                  <c:v>-0.77508807182312001</c:v>
                </c:pt>
                <c:pt idx="6">
                  <c:v>-0.80454468727111805</c:v>
                </c:pt>
                <c:pt idx="7">
                  <c:v>-0.82137030363082897</c:v>
                </c:pt>
                <c:pt idx="8">
                  <c:v>-0.74635988473892201</c:v>
                </c:pt>
                <c:pt idx="9">
                  <c:v>-0.70301556587219205</c:v>
                </c:pt>
                <c:pt idx="10">
                  <c:v>-0.78672838211059604</c:v>
                </c:pt>
                <c:pt idx="11">
                  <c:v>-0.84415918588638295</c:v>
                </c:pt>
                <c:pt idx="12">
                  <c:v>-0.85114127397537198</c:v>
                </c:pt>
                <c:pt idx="13">
                  <c:v>-0.81733900308608998</c:v>
                </c:pt>
                <c:pt idx="14">
                  <c:v>-0.84464156627654996</c:v>
                </c:pt>
                <c:pt idx="15">
                  <c:v>-0.82940506935119596</c:v>
                </c:pt>
                <c:pt idx="16">
                  <c:v>-0.87250638008117698</c:v>
                </c:pt>
                <c:pt idx="17">
                  <c:v>-0.81590670347213701</c:v>
                </c:pt>
                <c:pt idx="18">
                  <c:v>-0.75465893745422397</c:v>
                </c:pt>
                <c:pt idx="19">
                  <c:v>-0.75986915826797496</c:v>
                </c:pt>
                <c:pt idx="20">
                  <c:v>-0.74459600448608398</c:v>
                </c:pt>
                <c:pt idx="21">
                  <c:v>-0.71201312541961703</c:v>
                </c:pt>
                <c:pt idx="22">
                  <c:v>-0.6813605427742</c:v>
                </c:pt>
                <c:pt idx="23">
                  <c:v>-0.91878020763397195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7C-36BC-490E-804B-54B955619F73}"/>
            </c:ext>
          </c:extLst>
        </c:ser>
        <c:ser>
          <c:idx val="4"/>
          <c:order val="5"/>
          <c:tx>
            <c:strRef>
              <c:f>'[Rule-of-Law.xlsx]Rule of law (2)'!$A$10</c:f>
              <c:strCache>
                <c:ptCount val="1"/>
                <c:pt idx="0">
                  <c:v>Афганістан</c:v>
                </c:pt>
              </c:strCache>
            </c:strRef>
          </c:tx>
          <c:spPr>
            <a:ln w="12700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D-36BC-490E-804B-54B955619F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E-36BC-490E-804B-54B955619F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7F-36BC-490E-804B-54B955619F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0-36BC-490E-804B-54B955619F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1-36BC-490E-804B-54B955619F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2-36BC-490E-804B-54B955619F7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3-36BC-490E-804B-54B955619F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4-36BC-490E-804B-54B955619F7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5-36BC-490E-804B-54B955619F7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6-36BC-490E-804B-54B955619F7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7-36BC-490E-804B-54B955619F7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8-36BC-490E-804B-54B955619F7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9-36BC-490E-804B-54B955619F7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A-36BC-490E-804B-54B955619F7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B-36BC-490E-804B-54B955619F7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C-36BC-490E-804B-54B955619F7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D-36BC-490E-804B-54B955619F7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E-36BC-490E-804B-54B955619F7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8F-36BC-490E-804B-54B955619F7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0-36BC-490E-804B-54B955619F7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1-36BC-490E-804B-54B955619F7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2-36BC-490E-804B-54B955619F7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3-36BC-490E-804B-54B955619F73}"/>
                </c:ext>
              </c:extLst>
            </c:dLbl>
            <c:dLbl>
              <c:idx val="23"/>
              <c:layout>
                <c:manualLayout>
                  <c:x val="4.2677360093090429E-2"/>
                  <c:y val="1.4131845009623818E-2"/>
                </c:manualLayout>
              </c:layout>
              <c:tx>
                <c:rich>
                  <a:bodyPr/>
                  <a:lstStyle/>
                  <a:p>
                    <a:fld id="{1F4B782A-3E56-4564-8D49-565D23B89BE1}" type="SERIESNAME">
                      <a:rPr lang="ru-RU"/>
                      <a:pPr/>
                      <a:t>[ІМ’Я РЯДУ]</a:t>
                    </a:fld>
                    <a:r>
                      <a:rPr lang="ru-RU" baseline="0"/>
                      <a:t> (</a:t>
                    </a:r>
                    <a:fld id="{AB607AD9-1B46-4C46-80FF-C4E22CC1B459}" type="VALUE">
                      <a:rPr lang="ru-RU" baseline="0"/>
                      <a:pPr/>
                      <a:t>[ЗНАЧЕННЯ]</a:t>
                    </a:fld>
                    <a:r>
                      <a:rPr lang="ru-RU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94-36BC-490E-804B-54B955619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'[Rule-of-Law.xlsx]Rule of law (2)'!$B$2:$Y$2</c:f>
              <c:numCache>
                <c:formatCode>General</c:formatCode>
                <c:ptCount val="24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'[Rule-of-Law.xlsx]Rule of law (2)'!$B$10:$Y$10</c:f>
              <c:numCache>
                <c:formatCode>0.0</c:formatCode>
                <c:ptCount val="24"/>
                <c:pt idx="0">
                  <c:v>-1.78807544708252</c:v>
                </c:pt>
                <c:pt idx="1">
                  <c:v>-1.7348867654800399</c:v>
                </c:pt>
                <c:pt idx="2">
                  <c:v>-1.78066074848175</c:v>
                </c:pt>
                <c:pt idx="3">
                  <c:v>-1.67347323894501</c:v>
                </c:pt>
                <c:pt idx="4">
                  <c:v>-1.5582937002182</c:v>
                </c:pt>
                <c:pt idx="5">
                  <c:v>-1.6939252614975</c:v>
                </c:pt>
                <c:pt idx="6">
                  <c:v>-1.6629655361175499</c:v>
                </c:pt>
                <c:pt idx="7">
                  <c:v>-1.8790048360824601</c:v>
                </c:pt>
                <c:pt idx="8">
                  <c:v>-1.85256004333496</c:v>
                </c:pt>
                <c:pt idx="9">
                  <c:v>-1.9033075571060201</c:v>
                </c:pt>
                <c:pt idx="10">
                  <c:v>-1.8761187791824301</c:v>
                </c:pt>
                <c:pt idx="11">
                  <c:v>-1.8700580596923799</c:v>
                </c:pt>
                <c:pt idx="12">
                  <c:v>-1.9225001335144001</c:v>
                </c:pt>
                <c:pt idx="13">
                  <c:v>-1.6518931388855</c:v>
                </c:pt>
                <c:pt idx="14">
                  <c:v>-1.6091115474700901</c:v>
                </c:pt>
                <c:pt idx="15">
                  <c:v>-1.43704450130463</c:v>
                </c:pt>
                <c:pt idx="16">
                  <c:v>-1.51520264148712</c:v>
                </c:pt>
                <c:pt idx="17">
                  <c:v>-1.52071392536163</c:v>
                </c:pt>
                <c:pt idx="18">
                  <c:v>-1.5837368965148899</c:v>
                </c:pt>
                <c:pt idx="19">
                  <c:v>-1.68858671188354</c:v>
                </c:pt>
                <c:pt idx="20">
                  <c:v>-1.7413188219070399</c:v>
                </c:pt>
                <c:pt idx="21">
                  <c:v>-1.8313742876052901</c:v>
                </c:pt>
                <c:pt idx="22">
                  <c:v>-1.8763568401336701</c:v>
                </c:pt>
                <c:pt idx="23">
                  <c:v>-1.65844225883484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95-36BC-490E-804B-54B955619F73}"/>
            </c:ext>
          </c:extLst>
        </c:ser>
        <c:ser>
          <c:idx val="7"/>
          <c:order val="6"/>
          <c:tx>
            <c:strRef>
              <c:f>'[Rule-of-Law.xlsx]Rule of law (2)'!$A$11</c:f>
              <c:strCache>
                <c:ptCount val="1"/>
                <c:pt idx="0">
                  <c:v>Болгарія</c:v>
                </c:pt>
              </c:strCache>
            </c:strRef>
          </c:tx>
          <c:spPr>
            <a:ln w="12700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6-36BC-490E-804B-54B955619F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7-36BC-490E-804B-54B955619F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8-36BC-490E-804B-54B955619F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9-36BC-490E-804B-54B955619F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A-36BC-490E-804B-54B955619F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B-36BC-490E-804B-54B955619F7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C-36BC-490E-804B-54B955619F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D-36BC-490E-804B-54B955619F7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E-36BC-490E-804B-54B955619F7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9F-36BC-490E-804B-54B955619F7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0-36BC-490E-804B-54B955619F7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1-36BC-490E-804B-54B955619F7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2-36BC-490E-804B-54B955619F7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3-36BC-490E-804B-54B955619F7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4-36BC-490E-804B-54B955619F7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5-36BC-490E-804B-54B955619F7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6-36BC-490E-804B-54B955619F7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7-36BC-490E-804B-54B955619F7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8-36BC-490E-804B-54B955619F7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9-36BC-490E-804B-54B955619F7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A-36BC-490E-804B-54B955619F7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B-36BC-490E-804B-54B955619F7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C-36BC-490E-804B-54B955619F73}"/>
                </c:ext>
              </c:extLst>
            </c:dLbl>
            <c:dLbl>
              <c:idx val="23"/>
              <c:layout>
                <c:manualLayout>
                  <c:x val="4.1733012840556985E-2"/>
                  <c:y val="5.7192957359967177E-2"/>
                </c:manualLayout>
              </c:layout>
              <c:tx>
                <c:rich>
                  <a:bodyPr/>
                  <a:lstStyle/>
                  <a:p>
                    <a:fld id="{22F289A9-55C3-42FB-8D6B-7A1CCB3F7965}" type="SERIESNAME">
                      <a:rPr lang="ru-RU"/>
                      <a:pPr/>
                      <a:t>[ІМ’Я РЯДУ]</a:t>
                    </a:fld>
                    <a:r>
                      <a:rPr lang="ru-RU" baseline="0"/>
                      <a:t> (</a:t>
                    </a:r>
                    <a:fld id="{E35FB894-7BA9-4A15-B2EF-8973A19F88B8}" type="VALUE">
                      <a:rPr lang="ru-RU" baseline="0"/>
                      <a:pPr/>
                      <a:t>[ЗНАЧЕННЯ]</a:t>
                    </a:fld>
                    <a:r>
                      <a:rPr lang="ru-RU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AD-36BC-490E-804B-54B955619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'[Rule-of-Law.xlsx]Rule of law (2)'!$B$2:$Y$2</c:f>
              <c:numCache>
                <c:formatCode>General</c:formatCode>
                <c:ptCount val="24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'[Rule-of-Law.xlsx]Rule of law (2)'!$B$11:$Y$11</c:f>
              <c:numCache>
                <c:formatCode>0.0</c:formatCode>
                <c:ptCount val="24"/>
                <c:pt idx="0">
                  <c:v>-0.34495800733566301</c:v>
                </c:pt>
                <c:pt idx="1">
                  <c:v>-0.222114488482475</c:v>
                </c:pt>
                <c:pt idx="2">
                  <c:v>-0.12377707660198201</c:v>
                </c:pt>
                <c:pt idx="3">
                  <c:v>-5.6049991399049801E-2</c:v>
                </c:pt>
                <c:pt idx="4">
                  <c:v>-0.17199176549911499</c:v>
                </c:pt>
                <c:pt idx="5">
                  <c:v>-0.118167765438557</c:v>
                </c:pt>
                <c:pt idx="6">
                  <c:v>-0.108557619154453</c:v>
                </c:pt>
                <c:pt idx="7">
                  <c:v>-0.108846172690392</c:v>
                </c:pt>
                <c:pt idx="8">
                  <c:v>-5.7684425264596897E-2</c:v>
                </c:pt>
                <c:pt idx="9">
                  <c:v>-0.12108802050352099</c:v>
                </c:pt>
                <c:pt idx="10">
                  <c:v>-4.0312353521585499E-2</c:v>
                </c:pt>
                <c:pt idx="11">
                  <c:v>-9.7061358392238603E-2</c:v>
                </c:pt>
                <c:pt idx="12">
                  <c:v>-0.141564160585403</c:v>
                </c:pt>
                <c:pt idx="13">
                  <c:v>-0.115051358938217</c:v>
                </c:pt>
                <c:pt idx="14">
                  <c:v>-0.14722806215286299</c:v>
                </c:pt>
                <c:pt idx="15">
                  <c:v>-8.1918641924858093E-2</c:v>
                </c:pt>
                <c:pt idx="16">
                  <c:v>-0.159006893634796</c:v>
                </c:pt>
                <c:pt idx="17">
                  <c:v>-0.139942422509193</c:v>
                </c:pt>
                <c:pt idx="18">
                  <c:v>-0.12498350441455799</c:v>
                </c:pt>
                <c:pt idx="19">
                  <c:v>-0.10562567412853199</c:v>
                </c:pt>
                <c:pt idx="20">
                  <c:v>-3.6942876875400502E-2</c:v>
                </c:pt>
                <c:pt idx="21">
                  <c:v>-0.12728136777877799</c:v>
                </c:pt>
                <c:pt idx="22">
                  <c:v>-6.83560520410538E-2</c:v>
                </c:pt>
                <c:pt idx="23">
                  <c:v>-0.10721157491207101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AE-36BC-490E-804B-54B955619F73}"/>
            </c:ext>
          </c:extLst>
        </c:ser>
        <c:ser>
          <c:idx val="8"/>
          <c:order val="7"/>
          <c:tx>
            <c:strRef>
              <c:f>'[Rule-of-Law.xlsx]Rule of law (2)'!$A$12</c:f>
              <c:strCache>
                <c:ptCount val="1"/>
                <c:pt idx="0">
                  <c:v>Румунія</c:v>
                </c:pt>
              </c:strCache>
            </c:strRef>
          </c:tx>
          <c:spPr>
            <a:ln w="12700" cap="rnd">
              <a:solidFill>
                <a:schemeClr val="tx1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AF-36BC-490E-804B-54B955619F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0-36BC-490E-804B-54B955619F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1-36BC-490E-804B-54B955619F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2-36BC-490E-804B-54B955619F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3-36BC-490E-804B-54B955619F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4-36BC-490E-804B-54B955619F7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5-36BC-490E-804B-54B955619F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6-36BC-490E-804B-54B955619F7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7-36BC-490E-804B-54B955619F7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8-36BC-490E-804B-54B955619F7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9-36BC-490E-804B-54B955619F7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A-36BC-490E-804B-54B955619F7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B-36BC-490E-804B-54B955619F7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C-36BC-490E-804B-54B955619F7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D-36BC-490E-804B-54B955619F7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E-36BC-490E-804B-54B955619F7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BF-36BC-490E-804B-54B955619F7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0-36BC-490E-804B-54B955619F7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1-36BC-490E-804B-54B955619F7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2-36BC-490E-804B-54B955619F7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3-36BC-490E-804B-54B955619F7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4-36BC-490E-804B-54B955619F7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5-36BC-490E-804B-54B955619F73}"/>
                </c:ext>
              </c:extLst>
            </c:dLbl>
            <c:dLbl>
              <c:idx val="23"/>
              <c:layout>
                <c:manualLayout>
                  <c:x val="4.2736423555043139E-2"/>
                  <c:y val="3.3081485043929965E-2"/>
                </c:manualLayout>
              </c:layout>
              <c:tx>
                <c:rich>
                  <a:bodyPr/>
                  <a:lstStyle/>
                  <a:p>
                    <a:fld id="{220899A7-933F-4A5C-9BF4-D254028099AB}" type="SERIESNAME">
                      <a:rPr lang="ru-RU"/>
                      <a:pPr/>
                      <a:t>[ІМ’Я РЯДУ]</a:t>
                    </a:fld>
                    <a:r>
                      <a:rPr lang="ru-RU" baseline="0"/>
                      <a:t> (</a:t>
                    </a:r>
                    <a:fld id="{FEF5612F-BCC1-4FCF-B417-75C48B665936}" type="VALUE">
                      <a:rPr lang="ru-RU" baseline="0"/>
                      <a:pPr/>
                      <a:t>[ЗНАЧЕННЯ]</a:t>
                    </a:fld>
                    <a:r>
                      <a:rPr lang="ru-RU" baseline="0"/>
                      <a:t>)</a:t>
                    </a:r>
                  </a:p>
                </c:rich>
              </c:tx>
              <c:showLegendKey val="0"/>
              <c:showVal val="1"/>
              <c:showCatName val="0"/>
              <c:showSerName val="1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C6-36BC-490E-804B-54B955619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'[Rule-of-Law.xlsx]Rule of law (2)'!$B$2:$Y$2</c:f>
              <c:numCache>
                <c:formatCode>General</c:formatCode>
                <c:ptCount val="24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'[Rule-of-Law.xlsx]Rule of law (2)'!$B$12:$Y$12</c:f>
              <c:numCache>
                <c:formatCode>0.0</c:formatCode>
                <c:ptCount val="24"/>
                <c:pt idx="0">
                  <c:v>-2.1942498162388802E-2</c:v>
                </c:pt>
                <c:pt idx="1">
                  <c:v>-0.110562637448311</c:v>
                </c:pt>
                <c:pt idx="2">
                  <c:v>-0.18183496594428999</c:v>
                </c:pt>
                <c:pt idx="3">
                  <c:v>-0.26560458540916398</c:v>
                </c:pt>
                <c:pt idx="4">
                  <c:v>-0.21005436778068501</c:v>
                </c:pt>
                <c:pt idx="5">
                  <c:v>-0.18678270280361201</c:v>
                </c:pt>
                <c:pt idx="6">
                  <c:v>-0.15421743690967599</c:v>
                </c:pt>
                <c:pt idx="7">
                  <c:v>-0.13470841944217701</c:v>
                </c:pt>
                <c:pt idx="8">
                  <c:v>-0.10570373386144601</c:v>
                </c:pt>
                <c:pt idx="9">
                  <c:v>-1.5570250339806101E-2</c:v>
                </c:pt>
                <c:pt idx="10">
                  <c:v>5.3940374404191999E-2</c:v>
                </c:pt>
                <c:pt idx="11">
                  <c:v>0.106409564614296</c:v>
                </c:pt>
                <c:pt idx="12">
                  <c:v>0.104707606136799</c:v>
                </c:pt>
                <c:pt idx="13">
                  <c:v>9.2900536954402896E-2</c:v>
                </c:pt>
                <c:pt idx="14">
                  <c:v>0.19019217789173101</c:v>
                </c:pt>
                <c:pt idx="15">
                  <c:v>0.24219185113906899</c:v>
                </c:pt>
                <c:pt idx="16">
                  <c:v>0.204612627625465</c:v>
                </c:pt>
                <c:pt idx="17">
                  <c:v>0.45353478193283098</c:v>
                </c:pt>
                <c:pt idx="18">
                  <c:v>0.435917228460312</c:v>
                </c:pt>
                <c:pt idx="19">
                  <c:v>0.36751726269722002</c:v>
                </c:pt>
                <c:pt idx="20">
                  <c:v>0.41553762555122398</c:v>
                </c:pt>
                <c:pt idx="21">
                  <c:v>0.36857971549034102</c:v>
                </c:pt>
                <c:pt idx="22">
                  <c:v>0.38112863898277299</c:v>
                </c:pt>
                <c:pt idx="23">
                  <c:v>0.40415573120117199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C7-36BC-490E-804B-54B955619F73}"/>
            </c:ext>
          </c:extLst>
        </c:ser>
        <c:ser>
          <c:idx val="5"/>
          <c:order val="8"/>
          <c:tx>
            <c:strRef>
              <c:f>'[Rule-of-Law.xlsx]Rule of law (2)'!$A$13</c:f>
              <c:strCache>
                <c:ptCount val="1"/>
                <c:pt idx="0">
                  <c:v>Грузія</c:v>
                </c:pt>
              </c:strCache>
            </c:strRef>
          </c:tx>
          <c:spPr>
            <a:ln w="19050" cap="rnd">
              <a:solidFill>
                <a:schemeClr val="tx1"/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tx1"/>
              </a:solidFill>
              <a:ln w="9525">
                <a:solidFill>
                  <a:schemeClr val="tx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8-36BC-490E-804B-54B955619F73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9-36BC-490E-804B-54B955619F7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A-36BC-490E-804B-54B955619F7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B-36BC-490E-804B-54B955619F73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C-36BC-490E-804B-54B955619F73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D-36BC-490E-804B-54B955619F73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E-36BC-490E-804B-54B955619F73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CF-36BC-490E-804B-54B955619F73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0-36BC-490E-804B-54B955619F73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1-36BC-490E-804B-54B955619F73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2-36BC-490E-804B-54B955619F73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3-36BC-490E-804B-54B955619F73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4-36BC-490E-804B-54B955619F73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5-36BC-490E-804B-54B955619F73}"/>
                </c:ext>
              </c:extLst>
            </c:dLbl>
            <c:dLbl>
              <c:idx val="1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6-36BC-490E-804B-54B955619F73}"/>
                </c:ext>
              </c:extLst>
            </c:dLbl>
            <c:dLbl>
              <c:idx val="1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7-36BC-490E-804B-54B955619F73}"/>
                </c:ext>
              </c:extLst>
            </c:dLbl>
            <c:dLbl>
              <c:idx val="1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8-36BC-490E-804B-54B955619F73}"/>
                </c:ext>
              </c:extLst>
            </c:dLbl>
            <c:dLbl>
              <c:idx val="1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9-36BC-490E-804B-54B955619F73}"/>
                </c:ext>
              </c:extLst>
            </c:dLbl>
            <c:dLbl>
              <c:idx val="1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A-36BC-490E-804B-54B955619F73}"/>
                </c:ext>
              </c:extLst>
            </c:dLbl>
            <c:dLbl>
              <c:idx val="1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B-36BC-490E-804B-54B955619F73}"/>
                </c:ext>
              </c:extLst>
            </c:dLbl>
            <c:dLbl>
              <c:idx val="2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C-36BC-490E-804B-54B955619F73}"/>
                </c:ext>
              </c:extLst>
            </c:dLbl>
            <c:dLbl>
              <c:idx val="2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D-36BC-490E-804B-54B955619F73}"/>
                </c:ext>
              </c:extLst>
            </c:dLbl>
            <c:dLbl>
              <c:idx val="2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DE-36BC-490E-804B-54B955619F73}"/>
                </c:ext>
              </c:extLst>
            </c:dLbl>
            <c:dLbl>
              <c:idx val="23"/>
              <c:layout>
                <c:manualLayout>
                  <c:x val="4.4123880399963865E-2"/>
                  <c:y val="3.2345020341919127E-2"/>
                </c:manualLayout>
              </c:layout>
              <c:tx>
                <c:rich>
                  <a:bodyPr/>
                  <a:lstStyle/>
                  <a:p>
                    <a:fld id="{EFADCF54-4290-425C-9BCD-CF825494947C}" type="SERIESNAME">
                      <a:rPr lang="ru-RU"/>
                      <a:pPr/>
                      <a:t>[ІМ’Я РЯДУ]</a:t>
                    </a:fld>
                    <a:r>
                      <a:rPr lang="ru-RU"/>
                      <a:t> (0.2)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DF-36BC-490E-804B-54B955619F7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'[Rule-of-Law.xlsx]Rule of law (2)'!$B$2:$Y$2</c:f>
              <c:numCache>
                <c:formatCode>General</c:formatCode>
                <c:ptCount val="24"/>
                <c:pt idx="0">
                  <c:v>1996</c:v>
                </c:pt>
                <c:pt idx="1">
                  <c:v>1998</c:v>
                </c:pt>
                <c:pt idx="2">
                  <c:v>2000</c:v>
                </c:pt>
                <c:pt idx="3">
                  <c:v>2002</c:v>
                </c:pt>
                <c:pt idx="4">
                  <c:v>2003</c:v>
                </c:pt>
                <c:pt idx="5">
                  <c:v>2004</c:v>
                </c:pt>
                <c:pt idx="6">
                  <c:v>2005</c:v>
                </c:pt>
                <c:pt idx="7">
                  <c:v>2006</c:v>
                </c:pt>
                <c:pt idx="8">
                  <c:v>2007</c:v>
                </c:pt>
                <c:pt idx="9">
                  <c:v>2008</c:v>
                </c:pt>
                <c:pt idx="10">
                  <c:v>2009</c:v>
                </c:pt>
                <c:pt idx="11">
                  <c:v>2010</c:v>
                </c:pt>
                <c:pt idx="12">
                  <c:v>2011</c:v>
                </c:pt>
                <c:pt idx="13">
                  <c:v>2012</c:v>
                </c:pt>
                <c:pt idx="14">
                  <c:v>2013</c:v>
                </c:pt>
                <c:pt idx="15">
                  <c:v>2014</c:v>
                </c:pt>
                <c:pt idx="16">
                  <c:v>2015</c:v>
                </c:pt>
                <c:pt idx="17">
                  <c:v>2016</c:v>
                </c:pt>
                <c:pt idx="18">
                  <c:v>2017</c:v>
                </c:pt>
                <c:pt idx="19">
                  <c:v>2018</c:v>
                </c:pt>
                <c:pt idx="20">
                  <c:v>2019</c:v>
                </c:pt>
                <c:pt idx="21">
                  <c:v>2020</c:v>
                </c:pt>
                <c:pt idx="22">
                  <c:v>2021</c:v>
                </c:pt>
                <c:pt idx="23">
                  <c:v>2022</c:v>
                </c:pt>
              </c:numCache>
            </c:numRef>
          </c:cat>
          <c:val>
            <c:numRef>
              <c:f>'[Rule-of-Law.xlsx]Rule of law (2)'!$B$13:$Y$13</c:f>
              <c:numCache>
                <c:formatCode>0.0</c:formatCode>
                <c:ptCount val="24"/>
                <c:pt idx="0">
                  <c:v>-1.2563259601593</c:v>
                </c:pt>
                <c:pt idx="1">
                  <c:v>-1.2181487083435101</c:v>
                </c:pt>
                <c:pt idx="2">
                  <c:v>-0.93849754333496105</c:v>
                </c:pt>
                <c:pt idx="3">
                  <c:v>-1.0840562582016</c:v>
                </c:pt>
                <c:pt idx="4">
                  <c:v>-0.91225409507751498</c:v>
                </c:pt>
                <c:pt idx="5">
                  <c:v>-0.74976998567581199</c:v>
                </c:pt>
                <c:pt idx="6">
                  <c:v>-0.69596260786056496</c:v>
                </c:pt>
                <c:pt idx="7">
                  <c:v>-0.46166732907295199</c:v>
                </c:pt>
                <c:pt idx="8">
                  <c:v>-0.34445914626121499</c:v>
                </c:pt>
                <c:pt idx="9">
                  <c:v>-0.26294445991516102</c:v>
                </c:pt>
                <c:pt idx="10">
                  <c:v>-0.19931532442569699</c:v>
                </c:pt>
                <c:pt idx="11">
                  <c:v>-0.20598497986793499</c:v>
                </c:pt>
                <c:pt idx="12">
                  <c:v>-0.119617037475109</c:v>
                </c:pt>
                <c:pt idx="13">
                  <c:v>-6.2173483893275304E-3</c:v>
                </c:pt>
                <c:pt idx="14">
                  <c:v>4.9523701891303097E-3</c:v>
                </c:pt>
                <c:pt idx="15">
                  <c:v>0.22465202212333699</c:v>
                </c:pt>
                <c:pt idx="16">
                  <c:v>0.22194357216358199</c:v>
                </c:pt>
                <c:pt idx="17">
                  <c:v>0.336223185062408</c:v>
                </c:pt>
                <c:pt idx="18">
                  <c:v>0.26221317052841198</c:v>
                </c:pt>
                <c:pt idx="19">
                  <c:v>0.27046859264373802</c:v>
                </c:pt>
                <c:pt idx="20">
                  <c:v>0.248666971921921</c:v>
                </c:pt>
                <c:pt idx="21">
                  <c:v>0.222179666161537</c:v>
                </c:pt>
                <c:pt idx="22">
                  <c:v>0.144988313317299</c:v>
                </c:pt>
                <c:pt idx="23">
                  <c:v>0.169973269104958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E0-36BC-490E-804B-54B955619F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198744383"/>
        <c:axId val="1198747711"/>
      </c:lineChart>
      <c:catAx>
        <c:axId val="119874438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General" sourceLinked="1"/>
        <c:majorTickMark val="out"/>
        <c:minorTickMark val="none"/>
        <c:tickLblPos val="low"/>
        <c:spPr>
          <a:noFill/>
          <a:ln w="25400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98747711"/>
        <c:crosses val="autoZero"/>
        <c:auto val="1"/>
        <c:lblAlgn val="ctr"/>
        <c:lblOffset val="100"/>
        <c:noMultiLvlLbl val="1"/>
      </c:catAx>
      <c:valAx>
        <c:axId val="1198747711"/>
        <c:scaling>
          <c:orientation val="minMax"/>
          <c:max val="1.5"/>
          <c:min val="-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0.0" sourceLinked="1"/>
        <c:majorTickMark val="out"/>
        <c:minorTickMark val="none"/>
        <c:tickLblPos val="nextTo"/>
        <c:spPr>
          <a:noFill/>
          <a:ln w="2540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uk-UA"/>
          </a:p>
        </c:txPr>
        <c:crossAx val="119874438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uk-UA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ru-RU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EA6B745-F38B-4A00-8233-3F01E44858BD}" type="slidenum">
              <a:rPr lang="ru-RU" altLang="ru-RU"/>
              <a:pPr/>
              <a:t>‹№›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FA3678D-419E-4842-B94D-D894F42FDDB1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18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50CC81-2655-4544-AC50-E73B61D134D4}" type="slidenum">
              <a:rPr lang="ru-RU" altLang="ru-RU"/>
              <a:pPr/>
              <a:t>5</a:t>
            </a:fld>
            <a:endParaRPr lang="ru-RU" altLang="ru-RU"/>
          </a:p>
        </p:txBody>
      </p:sp>
      <p:sp>
        <p:nvSpPr>
          <p:cNvPr id="364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1ECA82-C84A-4B2A-979E-B9FE0123575A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366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uk-UA" alt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C30535-9D3A-475A-AC77-A14D242126F7}" type="slidenum">
              <a:rPr lang="ru-RU" altLang="ru-RU"/>
              <a:pPr/>
              <a:t>7</a:t>
            </a:fld>
            <a:endParaRPr lang="ru-RU" altLang="ru-RU"/>
          </a:p>
        </p:txBody>
      </p:sp>
      <p:sp>
        <p:nvSpPr>
          <p:cNvPr id="362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62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1065FC5-A4D6-4C6D-B335-59705795E21A}" type="slidenum">
              <a:rPr lang="ru-RU" altLang="ru-RU"/>
              <a:pPr/>
              <a:t>8</a:t>
            </a:fld>
            <a:endParaRPr lang="ru-RU" altLang="ru-RU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1967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321A3C-A802-4C23-B6FB-4E5527EE6190}" type="slidenum">
              <a:rPr lang="ru-RU" altLang="ru-RU"/>
              <a:pPr/>
              <a:t>9</a:t>
            </a:fld>
            <a:endParaRPr lang="ru-RU" altLang="ru-RU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AC77027-7069-4BFB-81F9-FA807FDB93F7}" type="slidenum">
              <a:rPr lang="ru-RU" altLang="ru-RU"/>
              <a:pPr/>
              <a:t>15</a:t>
            </a:fld>
            <a:endParaRPr lang="ru-RU" altLang="ru-RU"/>
          </a:p>
        </p:txBody>
      </p:sp>
      <p:sp>
        <p:nvSpPr>
          <p:cNvPr id="314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478121-1445-4B92-BA37-6F27A4614BC7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19401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3E955-DBCB-41FD-A357-84408810307F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1803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1E4707-2578-4FD0-9B08-041DCC0AFCBA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71010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32"/>
            <a:ext cx="2844800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32"/>
            <a:ext cx="3860800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32"/>
            <a:ext cx="2844800" cy="474663"/>
          </a:xfrm>
        </p:spPr>
        <p:txBody>
          <a:bodyPr/>
          <a:lstStyle>
            <a:lvl1pPr>
              <a:defRPr/>
            </a:lvl1pPr>
          </a:lstStyle>
          <a:p>
            <a:fld id="{63E54F2F-F624-4C5C-8E7D-530F4869E32C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20930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67141-BE1B-4DAF-86D7-F29C51B060EF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10940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F10F0-69E6-434C-9E51-1803B6616041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0502825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2422E-D63D-47BD-AC75-DE4960ADEC07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9737064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B9CEB3-5E51-4A7B-80D2-22EAB2D6129E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46688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23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23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CFFB53-61EC-4D92-8BDA-12A5FD85A319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527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B015ED-80A8-4415-9F93-1F25F7BEC431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6504206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8B56A8-6280-4B7F-BDD0-3E93ABF972E9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50677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CF596-D9A3-4346-A825-D827339D53EB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8773858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3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DE147-4ED2-41BD-87D5-D3747EBB843B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9811025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3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0E7818-E73E-4129-8B64-CE38E3736C25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169269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B1B00-EFCA-45AB-B3B9-CDAE887F0410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2914730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50C7D6-086C-430B-B389-CF7EC3CB021E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95843039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609600" y="274643"/>
            <a:ext cx="109728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09600" y="6245232"/>
            <a:ext cx="2844800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4165600" y="6245232"/>
            <a:ext cx="3860800" cy="474663"/>
          </a:xfrm>
        </p:spPr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737600" y="6245232"/>
            <a:ext cx="2844800" cy="474663"/>
          </a:xfrm>
        </p:spPr>
        <p:txBody>
          <a:bodyPr/>
          <a:lstStyle>
            <a:lvl1pPr>
              <a:defRPr/>
            </a:lvl1pPr>
          </a:lstStyle>
          <a:p>
            <a:fld id="{9565E465-2273-4033-9729-6225E35EAE12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7172114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4E646-491A-46D9-8118-17742069FEF9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6726275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6262DD-E535-4802-B600-4871C72BC810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3509691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2977A9-6764-4237-BBA4-A9316E4701DE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1687905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D78130-1B4A-4E9F-BE29-6F058AFE7416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63445376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23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23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7DA565-41B9-4C60-8B43-FF1B5CDC9BB1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17589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8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189" indent="0">
              <a:buNone/>
              <a:defRPr sz="2000"/>
            </a:lvl2pPr>
            <a:lvl3pPr marL="914377" indent="0">
              <a:buNone/>
              <a:defRPr sz="18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27CB8B-4763-4F91-963D-7566AA1386A9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377148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587B3A-529E-42EE-B20E-5F361829B57F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575655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B9F58E-EED4-457B-B383-F7F0666888CD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2440593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3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CCB7AB-D688-46E1-BFBB-97EFA228B224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526298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3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B140F3-5A84-40E3-B2AD-37749FC06416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0393394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A801B9-8251-4975-971A-647EF44EB24C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438261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98B98F-B6B2-4221-BAB5-99C5FAF154F3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6391466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869A66-9C84-4610-8616-8E4547752B3D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1497586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17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0323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40323" y="2505075"/>
            <a:ext cx="51583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47696C-B01F-4469-962F-FFDBCB5CFC6A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5104219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5BD5D5-CB6B-4A22-B459-7805FD2EEFA1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16563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41B08-1CDE-4812-A975-3FE3372F3897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3654778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3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C99C89-541B-4C8E-B193-0BF833320B6C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351139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0323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717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40323" y="2057401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D145EA-05F0-4FFB-8F8C-68E8048E30FF}" type="slidenum">
              <a:rPr lang="en-US" altLang="ru-RU"/>
              <a:pPr/>
              <a:t>‹№›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792013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0103"/>
            </a:gs>
            <a:gs pos="50000">
              <a:srgbClr val="2A2A7E"/>
            </a:gs>
            <a:gs pos="100000">
              <a:srgbClr val="0101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2"/>
            <a:ext cx="2844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2"/>
            <a:ext cx="3860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2"/>
            <a:ext cx="2844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5E2635-BE51-4B27-8B74-D8B9368A9524}" type="slidenum">
              <a:rPr lang="en-US" altLang="ru-RU"/>
              <a:pPr/>
              <a:t>‹№›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6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0103"/>
            </a:gs>
            <a:gs pos="50000">
              <a:srgbClr val="2A2A7E"/>
            </a:gs>
            <a:gs pos="100000">
              <a:srgbClr val="0101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3123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2"/>
            <a:ext cx="2844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3123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2"/>
            <a:ext cx="3860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3123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2"/>
            <a:ext cx="2844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0AC2D96-78B8-46EF-B36C-A34C55A76FA2}" type="slidenum">
              <a:rPr lang="en-US" altLang="ru-RU"/>
              <a:pPr/>
              <a:t>‹№›</a:t>
            </a:fld>
            <a:endParaRPr lang="en-US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87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otum" pitchFamily="34" charset="-127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otum" pitchFamily="34" charset="-127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otum" pitchFamily="34" charset="-127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otum" pitchFamily="34" charset="-127"/>
          <a:cs typeface="Arial" panose="020B0604020202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otum" pitchFamily="34" charset="-127"/>
          <a:cs typeface="Arial" panose="020B0604020202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otum" pitchFamily="34" charset="-127"/>
          <a:cs typeface="Arial" panose="020B0604020202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otum" pitchFamily="34" charset="-127"/>
          <a:cs typeface="Arial" panose="020B0604020202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otum" pitchFamily="34" charset="-127"/>
          <a:cs typeface="Arial" panose="020B0604020202020204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10103"/>
            </a:gs>
            <a:gs pos="50000">
              <a:srgbClr val="2A2A7E"/>
            </a:gs>
            <a:gs pos="100000">
              <a:srgbClr val="010103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9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заголовка</a:t>
            </a:r>
          </a:p>
        </p:txBody>
      </p:sp>
      <p:sp>
        <p:nvSpPr>
          <p:cNvPr id="416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ru-RU"/>
              <a:t>Образец текста</a:t>
            </a:r>
          </a:p>
          <a:p>
            <a:pPr lvl="1"/>
            <a:r>
              <a:rPr lang="en-US" altLang="ru-RU"/>
              <a:t>Второй уровень</a:t>
            </a:r>
          </a:p>
          <a:p>
            <a:pPr lvl="2"/>
            <a:r>
              <a:rPr lang="en-US" altLang="ru-RU"/>
              <a:t>Третий уровень</a:t>
            </a:r>
          </a:p>
          <a:p>
            <a:pPr lvl="3"/>
            <a:r>
              <a:rPr lang="en-US" altLang="ru-RU"/>
              <a:t>Четвертый уровень</a:t>
            </a:r>
          </a:p>
          <a:p>
            <a:pPr lvl="4"/>
            <a:r>
              <a:rPr lang="en-US" altLang="ru-RU"/>
              <a:t>Пятый уровень</a:t>
            </a:r>
          </a:p>
        </p:txBody>
      </p:sp>
      <p:sp>
        <p:nvSpPr>
          <p:cNvPr id="4167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32"/>
            <a:ext cx="2844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4167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32"/>
            <a:ext cx="3860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altLang="ru-RU"/>
          </a:p>
        </p:txBody>
      </p:sp>
      <p:sp>
        <p:nvSpPr>
          <p:cNvPr id="4167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32"/>
            <a:ext cx="2844800" cy="47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1213F-FDCE-485B-ADF2-DDCFF12F28D6}" type="slidenum">
              <a:rPr lang="en-US" altLang="ru-RU"/>
              <a:pPr/>
              <a:t>‹№›</a:t>
            </a:fld>
            <a:endParaRPr lang="en-US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otum" pitchFamily="34" charset="-127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otum" pitchFamily="34" charset="-127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otum" pitchFamily="34" charset="-127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otum" pitchFamily="34" charset="-127"/>
          <a:cs typeface="Arial" panose="020B0604020202020204" pitchFamily="34" charset="0"/>
        </a:defRPr>
      </a:lvl5pPr>
      <a:lvl6pPr marL="45718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otum" pitchFamily="34" charset="-127"/>
          <a:cs typeface="Arial" panose="020B0604020202020204" pitchFamily="34" charset="0"/>
        </a:defRPr>
      </a:lvl6pPr>
      <a:lvl7pPr marL="91437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otum" pitchFamily="34" charset="-127"/>
          <a:cs typeface="Arial" panose="020B0604020202020204" pitchFamily="34" charset="0"/>
        </a:defRPr>
      </a:lvl7pPr>
      <a:lvl8pPr marL="137156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otum" pitchFamily="34" charset="-127"/>
          <a:cs typeface="Arial" panose="020B0604020202020204" pitchFamily="34" charset="0"/>
        </a:defRPr>
      </a:lvl8pPr>
      <a:lvl9pPr marL="18287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Dotum" pitchFamily="34" charset="-127"/>
          <a:cs typeface="Arial" panose="020B0604020202020204" pitchFamily="34" charset="0"/>
        </a:defRPr>
      </a:lvl9pPr>
    </p:titleStyle>
    <p:bodyStyle>
      <a:lvl1pPr marL="342891" indent="-342891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5" Type="http://schemas.openxmlformats.org/officeDocument/2006/relationships/image" Target="../media/image6.wmf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FFFF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ext Box 2"/>
          <p:cNvSpPr txBox="1">
            <a:spLocks noChangeArrowheads="1"/>
          </p:cNvSpPr>
          <p:nvPr/>
        </p:nvSpPr>
        <p:spPr bwMode="auto">
          <a:xfrm>
            <a:off x="1090892" y="6052433"/>
            <a:ext cx="5184775" cy="71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uk-UA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Центр соціально-економічних досліджень</a:t>
            </a:r>
            <a:r>
              <a:rPr lang="uk-UA" altLang="ru-RU" dirty="0"/>
              <a:t> </a:t>
            </a:r>
            <a:endParaRPr lang="en-US" altLang="ru-RU" dirty="0"/>
          </a:p>
          <a:p>
            <a:pPr>
              <a:lnSpc>
                <a:spcPct val="70000"/>
              </a:lnSpc>
            </a:pPr>
            <a:r>
              <a:rPr lang="uk-UA" alt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CASE Україна</a:t>
            </a:r>
            <a:endParaRPr lang="ru-RU" alt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70000"/>
              </a:lnSpc>
            </a:pPr>
            <a:r>
              <a:rPr lang="en-US" altLang="ru-RU" sz="2000" b="1" dirty="0">
                <a:solidFill>
                  <a:srgbClr val="2A2A7E"/>
                </a:solidFill>
              </a:rPr>
              <a:t>case-ukraine.com.ua</a:t>
            </a:r>
          </a:p>
        </p:txBody>
      </p:sp>
      <p:pic>
        <p:nvPicPr>
          <p:cNvPr id="417795" name="Picture 3" descr="case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6082599"/>
            <a:ext cx="1042988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7796" name="Text Box 4"/>
          <p:cNvSpPr txBox="1">
            <a:spLocks noChangeArrowheads="1"/>
          </p:cNvSpPr>
          <p:nvPr/>
        </p:nvSpPr>
        <p:spPr bwMode="auto">
          <a:xfrm>
            <a:off x="119336" y="1914249"/>
            <a:ext cx="11881320" cy="2292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76176" rIns="0" bIns="0" anchor="ctr">
            <a:spAutoFit/>
          </a:bodyPr>
          <a:lstStyle/>
          <a:p>
            <a:pPr algn="ctr"/>
            <a:r>
              <a:rPr lang="uk-UA" altLang="ru-RU" sz="48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Стійке економічне зростання попри недосконалі інституції: </a:t>
            </a:r>
          </a:p>
          <a:p>
            <a:pPr algn="ctr"/>
            <a:r>
              <a:rPr lang="uk-UA" altLang="ru-RU" sz="4800" b="1" i="1" dirty="0">
                <a:solidFill>
                  <a:srgbClr val="FF33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що робити Україні</a:t>
            </a:r>
          </a:p>
        </p:txBody>
      </p:sp>
      <p:sp>
        <p:nvSpPr>
          <p:cNvPr id="417797" name="Text Box 5"/>
          <p:cNvSpPr txBox="1">
            <a:spLocks noChangeArrowheads="1"/>
          </p:cNvSpPr>
          <p:nvPr/>
        </p:nvSpPr>
        <p:spPr bwMode="auto">
          <a:xfrm>
            <a:off x="1631504" y="4868863"/>
            <a:ext cx="90364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uk-UA" altLang="ru-RU" sz="2800" b="1" i="1" dirty="0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Дмитро Боярчук та Володимир </a:t>
            </a:r>
            <a:r>
              <a:rPr lang="uk-UA" altLang="ru-RU" sz="2800" b="1" i="1" dirty="0" err="1">
                <a:solidFill>
                  <a:srgbClr val="99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Дубровський</a:t>
            </a:r>
            <a:endParaRPr lang="en-US" altLang="ru-RU" sz="2800" b="1" i="1" dirty="0">
              <a:solidFill>
                <a:srgbClr val="99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7798" name="Text Box 6"/>
          <p:cNvSpPr txBox="1">
            <a:spLocks noChangeArrowheads="1"/>
          </p:cNvSpPr>
          <p:nvPr/>
        </p:nvSpPr>
        <p:spPr bwMode="auto">
          <a:xfrm>
            <a:off x="1524000" y="1"/>
            <a:ext cx="9144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altLang="ru-RU" sz="2000" dirty="0" err="1">
                <a:solidFill>
                  <a:srgbClr val="FF9201"/>
                </a:solidFill>
              </a:rPr>
              <a:t>Конференція</a:t>
            </a:r>
            <a:r>
              <a:rPr lang="ru-RU" altLang="ru-RU" sz="2000" dirty="0">
                <a:solidFill>
                  <a:srgbClr val="FF9201"/>
                </a:solidFill>
              </a:rPr>
              <a:t> "</a:t>
            </a:r>
            <a:r>
              <a:rPr lang="ru-RU" altLang="ru-RU" sz="2000" dirty="0" err="1">
                <a:solidFill>
                  <a:srgbClr val="FF9201"/>
                </a:solidFill>
              </a:rPr>
              <a:t>Стратегічне</a:t>
            </a:r>
            <a:r>
              <a:rPr lang="ru-RU" altLang="ru-RU" sz="2000" dirty="0">
                <a:solidFill>
                  <a:srgbClr val="FF9201"/>
                </a:solidFill>
              </a:rPr>
              <a:t> </a:t>
            </a:r>
            <a:r>
              <a:rPr lang="ru-RU" altLang="ru-RU" sz="2000" dirty="0" err="1">
                <a:solidFill>
                  <a:srgbClr val="FF9201"/>
                </a:solidFill>
              </a:rPr>
              <a:t>бачення</a:t>
            </a:r>
            <a:r>
              <a:rPr lang="ru-RU" altLang="ru-RU" sz="2000" dirty="0">
                <a:solidFill>
                  <a:srgbClr val="FF9201"/>
                </a:solidFill>
              </a:rPr>
              <a:t> </a:t>
            </a:r>
            <a:r>
              <a:rPr lang="ru-RU" altLang="ru-RU" sz="2000" dirty="0" err="1">
                <a:solidFill>
                  <a:srgbClr val="FF9201"/>
                </a:solidFill>
              </a:rPr>
              <a:t>відновлення</a:t>
            </a:r>
            <a:r>
              <a:rPr lang="ru-RU" altLang="ru-RU" sz="2000" dirty="0">
                <a:solidFill>
                  <a:srgbClr val="FF9201"/>
                </a:solidFill>
              </a:rPr>
              <a:t> </a:t>
            </a:r>
            <a:r>
              <a:rPr lang="ru-RU" altLang="ru-RU" sz="2000" dirty="0" err="1">
                <a:solidFill>
                  <a:srgbClr val="FF9201"/>
                </a:solidFill>
              </a:rPr>
              <a:t>країни</a:t>
            </a:r>
            <a:r>
              <a:rPr lang="ru-RU" altLang="ru-RU" sz="2000" dirty="0">
                <a:solidFill>
                  <a:srgbClr val="FF9201"/>
                </a:solidFill>
              </a:rPr>
              <a:t>" </a:t>
            </a:r>
          </a:p>
          <a:p>
            <a:pPr algn="ctr"/>
            <a:r>
              <a:rPr lang="ru-RU" altLang="ru-RU" sz="2000" dirty="0">
                <a:solidFill>
                  <a:srgbClr val="FF9201"/>
                </a:solidFill>
              </a:rPr>
              <a:t>24 </a:t>
            </a:r>
            <a:r>
              <a:rPr lang="ru-RU" altLang="ru-RU" sz="2000" dirty="0" err="1">
                <a:solidFill>
                  <a:srgbClr val="FF9201"/>
                </a:solidFill>
              </a:rPr>
              <a:t>січня</a:t>
            </a:r>
            <a:r>
              <a:rPr lang="ru-RU" altLang="ru-RU" sz="2000" dirty="0">
                <a:solidFill>
                  <a:srgbClr val="FF9201"/>
                </a:solidFill>
              </a:rPr>
              <a:t> 2024 р.</a:t>
            </a:r>
          </a:p>
          <a:p>
            <a:pPr algn="ctr"/>
            <a:r>
              <a:rPr lang="uk-UA" altLang="ru-RU" sz="2000" dirty="0">
                <a:solidFill>
                  <a:srgbClr val="FF9201"/>
                </a:solidFill>
              </a:rPr>
              <a:t>Київ</a:t>
            </a:r>
          </a:p>
        </p:txBody>
      </p:sp>
      <p:pic>
        <p:nvPicPr>
          <p:cNvPr id="13314" name="Picture 2" descr="PrimaryLogo_Navy_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5558"/>
            <a:ext cx="16875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9336" y="68976"/>
            <a:ext cx="15121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600" dirty="0">
                <a:solidFill>
                  <a:srgbClr val="002060"/>
                </a:solidFill>
              </a:rPr>
              <a:t>За підтримки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nteractive-Data-Access-Worldwide-Governance-Indicato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92" y="1271586"/>
            <a:ext cx="5087888" cy="449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26" y="5914630"/>
            <a:ext cx="10921244" cy="1274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Interactive-Data-Access-Worldwide-Governance-Indicator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672" y="1291318"/>
            <a:ext cx="5123055" cy="454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8832304" y="883005"/>
            <a:ext cx="93610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b="1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2022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4572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6" name="Rectangle 8"/>
          <p:cNvSpPr>
            <a:spLocks noChangeArrowheads="1"/>
          </p:cNvSpPr>
          <p:nvPr/>
        </p:nvSpPr>
        <p:spPr bwMode="auto">
          <a:xfrm>
            <a:off x="0" y="303212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0" y="3733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1100" b="0" i="0" u="none" strike="noStrike" cap="none" normalizeH="0" baseline="0">
              <a:ln>
                <a:noFill/>
              </a:ln>
              <a:solidFill>
                <a:srgbClr val="9933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ru-RU" sz="1100" b="0" i="0" u="none" strike="noStrike" cap="none" normalizeH="0" baseline="0">
                <a:ln>
                  <a:noFill/>
                </a:ln>
                <a:solidFill>
                  <a:srgbClr val="9933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/>
            </a:r>
            <a:br>
              <a:rPr kumimoji="0" lang="en-US" altLang="ru-RU" sz="1100" b="0" i="0" u="none" strike="noStrike" cap="none" normalizeH="0" baseline="0">
                <a:ln>
                  <a:noFill/>
                </a:ln>
                <a:solidFill>
                  <a:srgbClr val="9933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</a:br>
            <a:endParaRPr kumimoji="0" lang="en-US" alt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2699284" y="838252"/>
            <a:ext cx="936104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ru-RU" b="1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1998</a:t>
            </a:r>
            <a:endParaRPr kumimoji="0" lang="en-US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2495600" y="6323472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1600" dirty="0">
                <a:solidFill>
                  <a:schemeClr val="bg1"/>
                </a:solidFill>
              </a:rPr>
              <a:t>Джерело: </a:t>
            </a:r>
            <a:r>
              <a:rPr lang="ru-RU" altLang="ru-RU" sz="1600" dirty="0" err="1">
                <a:solidFill>
                  <a:schemeClr val="bg1"/>
                </a:solidFill>
              </a:rPr>
              <a:t>Worldwide</a:t>
            </a:r>
            <a:r>
              <a:rPr lang="ru-RU" altLang="ru-RU" sz="1600" dirty="0">
                <a:solidFill>
                  <a:schemeClr val="bg1"/>
                </a:solidFill>
              </a:rPr>
              <a:t> </a:t>
            </a:r>
            <a:r>
              <a:rPr lang="ru-RU" altLang="ru-RU" sz="1600" dirty="0" err="1">
                <a:solidFill>
                  <a:schemeClr val="bg1"/>
                </a:solidFill>
              </a:rPr>
              <a:t>Governance</a:t>
            </a:r>
            <a:r>
              <a:rPr lang="ru-RU" altLang="ru-RU" sz="1600" dirty="0">
                <a:solidFill>
                  <a:schemeClr val="bg1"/>
                </a:solidFill>
              </a:rPr>
              <a:t> </a:t>
            </a:r>
            <a:r>
              <a:rPr lang="ru-RU" altLang="ru-RU" sz="1600" dirty="0" err="1">
                <a:solidFill>
                  <a:schemeClr val="bg1"/>
                </a:solidFill>
              </a:rPr>
              <a:t>Indicators</a:t>
            </a:r>
            <a:r>
              <a:rPr lang="ru-RU" altLang="ru-RU" sz="1600" dirty="0">
                <a:solidFill>
                  <a:schemeClr val="bg1"/>
                </a:solidFill>
              </a:rPr>
              <a:t>, </a:t>
            </a:r>
            <a:r>
              <a:rPr lang="uk-UA" altLang="ru-RU" sz="1600" dirty="0">
                <a:solidFill>
                  <a:schemeClr val="bg1"/>
                </a:solidFill>
              </a:rPr>
              <a:t>Світовий Банк</a:t>
            </a:r>
            <a:r>
              <a:rPr lang="ru-RU" altLang="ru-RU" sz="16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47328" y="-51853"/>
            <a:ext cx="1214467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altLang="ru-RU" sz="4000" b="1" dirty="0">
                <a:solidFill>
                  <a:schemeClr val="tx2"/>
                </a:solidFill>
              </a:rPr>
              <a:t>Верховенство права у Центральній та Східній Європі</a:t>
            </a:r>
            <a:endParaRPr lang="ru-RU" altLang="ru-RU" sz="4000" b="1" dirty="0">
              <a:solidFill>
                <a:schemeClr val="tx2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799856" y="4653136"/>
            <a:ext cx="792088" cy="57606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10614544" y="4657713"/>
            <a:ext cx="792088" cy="576064"/>
          </a:xfrm>
          <a:prstGeom prst="ellipse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751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47328" y="-51853"/>
            <a:ext cx="12144672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altLang="ru-RU" sz="4000" b="1" dirty="0">
                <a:solidFill>
                  <a:schemeClr val="tx2"/>
                </a:solidFill>
              </a:rPr>
              <a:t>Грузія: якісний стрибок з «поганої рівноваги» до (</a:t>
            </a:r>
            <a:r>
              <a:rPr lang="uk-UA" altLang="ru-RU" sz="4000" b="1" dirty="0" err="1">
                <a:solidFill>
                  <a:schemeClr val="tx2"/>
                </a:solidFill>
              </a:rPr>
              <a:t>ненайкращого</a:t>
            </a:r>
            <a:r>
              <a:rPr lang="uk-UA" altLang="ru-RU" sz="4000" b="1" dirty="0">
                <a:solidFill>
                  <a:schemeClr val="tx2"/>
                </a:solidFill>
              </a:rPr>
              <a:t>) «Європейського рівня»</a:t>
            </a:r>
            <a:endParaRPr lang="ru-RU" altLang="ru-RU" sz="4000" b="1" dirty="0">
              <a:solidFill>
                <a:schemeClr val="tx2"/>
              </a:solidFill>
            </a:endParaRPr>
          </a:p>
        </p:txBody>
      </p:sp>
      <p:sp>
        <p:nvSpPr>
          <p:cNvPr id="407562" name="Text Box 10"/>
          <p:cNvSpPr txBox="1">
            <a:spLocks noChangeArrowheads="1"/>
          </p:cNvSpPr>
          <p:nvPr/>
        </p:nvSpPr>
        <p:spPr bwMode="auto">
          <a:xfrm>
            <a:off x="1524000" y="645319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1600" dirty="0"/>
              <a:t>Джерела: </a:t>
            </a:r>
            <a:r>
              <a:rPr lang="ru-RU" altLang="ru-RU" sz="1600" dirty="0" err="1"/>
              <a:t>Worldwide</a:t>
            </a:r>
            <a:r>
              <a:rPr lang="ru-RU" altLang="ru-RU" sz="1600" dirty="0"/>
              <a:t> </a:t>
            </a:r>
            <a:r>
              <a:rPr lang="ru-RU" altLang="ru-RU" sz="1600" dirty="0" err="1"/>
              <a:t>Governance</a:t>
            </a:r>
            <a:r>
              <a:rPr lang="ru-RU" altLang="ru-RU" sz="1600" dirty="0"/>
              <a:t> </a:t>
            </a:r>
            <a:r>
              <a:rPr lang="ru-RU" altLang="ru-RU" sz="1600" dirty="0" err="1"/>
              <a:t>Indicators</a:t>
            </a:r>
            <a:r>
              <a:rPr lang="ru-RU" altLang="ru-RU" sz="1600" dirty="0"/>
              <a:t>, </a:t>
            </a:r>
            <a:r>
              <a:rPr lang="uk-UA" altLang="ru-RU" sz="1600" dirty="0"/>
              <a:t>Світовий Банк</a:t>
            </a:r>
            <a:r>
              <a:rPr lang="ru-RU" altLang="ru-RU" sz="1600" dirty="0"/>
              <a:t>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345" y="1772816"/>
            <a:ext cx="5688631" cy="4552961"/>
          </a:xfrm>
          <a:prstGeom prst="rect">
            <a:avLst/>
          </a:prstGeom>
        </p:spPr>
      </p:pic>
      <p:graphicFrame>
        <p:nvGraphicFramePr>
          <p:cNvPr id="17" name="Діагра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9906713"/>
              </p:ext>
            </p:extLst>
          </p:nvPr>
        </p:nvGraphicFramePr>
        <p:xfrm>
          <a:off x="6023992" y="2132856"/>
          <a:ext cx="6118002" cy="3924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4163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7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7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7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7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7" grpId="0" uiExpand="1">
        <p:bldSub>
          <a:bldChart bld="series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2750654" y="13542"/>
            <a:ext cx="63696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chemeClr val="tx2"/>
                </a:solidFill>
              </a:rPr>
              <a:t>Що працює, а що - ні?</a:t>
            </a:r>
            <a:endParaRPr lang="uk-UA" altLang="ru-RU" sz="2800" dirty="0"/>
          </a:p>
        </p:txBody>
      </p:sp>
      <p:sp>
        <p:nvSpPr>
          <p:cNvPr id="409606" name="Text Box 6"/>
          <p:cNvSpPr txBox="1">
            <a:spLocks noChangeArrowheads="1"/>
          </p:cNvSpPr>
          <p:nvPr/>
        </p:nvSpPr>
        <p:spPr bwMode="auto">
          <a:xfrm>
            <a:off x="0" y="811715"/>
            <a:ext cx="12006318" cy="138499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63922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altLang="ru-RU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Немає жодного прикладу успіху реформ у країні з нефункціональним верховенством права, або подолання глибоко вкоріненого патерналізму шляхом впровадження </a:t>
            </a:r>
            <a:r>
              <a:rPr lang="uk-UA" altLang="ru-RU" sz="2800" b="1" i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конвенційних рекомендацій</a:t>
            </a:r>
            <a:endParaRPr lang="ru-RU" altLang="ru-RU" sz="2800" b="1" i="1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07" name="Text Box 7"/>
          <p:cNvSpPr txBox="1">
            <a:spLocks noChangeArrowheads="1"/>
          </p:cNvSpPr>
          <p:nvPr/>
        </p:nvSpPr>
        <p:spPr bwMode="auto">
          <a:xfrm>
            <a:off x="59668" y="2286997"/>
            <a:ext cx="11886982" cy="3323987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63922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8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Грузії вдалося</a:t>
            </a: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оскільки там застосовувалися </a:t>
            </a:r>
            <a:r>
              <a:rPr lang="uk-UA" altLang="ru-RU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іновативні</a:t>
            </a:r>
            <a:r>
              <a:rPr lang="uk-UA" altLang="ru-RU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підходи</a:t>
            </a: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: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Повне </a:t>
            </a:r>
            <a:r>
              <a:rPr lang="uk-UA" altLang="ru-RU" sz="28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перезавантаження</a:t>
            </a: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або розформування державних органів з метою викорінення хибної корпоративної культури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Радикальне зменшення </a:t>
            </a:r>
            <a:r>
              <a:rPr lang="uk-UA" altLang="ru-RU" sz="2800" b="1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дискреції</a:t>
            </a: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(зокрема, за рахунок «регуляторної </a:t>
            </a:r>
            <a:r>
              <a:rPr lang="uk-UA" alt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гільотини</a:t>
            </a: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», спрощення податків, уніфікації мит)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uk-UA" altLang="ru-RU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Амністія</a:t>
            </a: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минулих гріхів  </a:t>
            </a:r>
            <a:endParaRPr lang="ru-RU" alt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09" name="Text Box 9"/>
          <p:cNvSpPr txBox="1">
            <a:spLocks noChangeArrowheads="1"/>
          </p:cNvSpPr>
          <p:nvPr/>
        </p:nvSpPr>
        <p:spPr bwMode="auto">
          <a:xfrm>
            <a:off x="302573" y="5701271"/>
            <a:ext cx="11629293" cy="954107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63922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Там, де зберіглася істотна </a:t>
            </a:r>
            <a:r>
              <a:rPr lang="uk-UA" altLang="ru-RU" sz="28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дискреція</a:t>
            </a: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залишилися і проблеми (зокрема, перевірки нарахування податку на прибуток)</a:t>
            </a:r>
            <a:endParaRPr lang="ru-RU" alt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3444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"/>
                                        <p:tgtEl>
                                          <p:spTgt spid="40960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"/>
                                        <p:tgtEl>
                                          <p:spTgt spid="40960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"/>
                                        <p:tgtEl>
                                          <p:spTgt spid="40960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"/>
                                        <p:tgtEl>
                                          <p:spTgt spid="409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"/>
                                        <p:tgtEl>
                                          <p:spTgt spid="409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"/>
                                        <p:tgtEl>
                                          <p:spTgt spid="409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50"/>
                                        <p:tgtEl>
                                          <p:spTgt spid="409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50"/>
                                        <p:tgtEl>
                                          <p:spTgt spid="409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50"/>
                                        <p:tgtEl>
                                          <p:spTgt spid="409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50"/>
                                        <p:tgtEl>
                                          <p:spTgt spid="409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50"/>
                                        <p:tgtEl>
                                          <p:spTgt spid="409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50"/>
                                        <p:tgtEl>
                                          <p:spTgt spid="409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50"/>
                                        <p:tgtEl>
                                          <p:spTgt spid="409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50"/>
                                        <p:tgtEl>
                                          <p:spTgt spid="409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50"/>
                                        <p:tgtEl>
                                          <p:spTgt spid="409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7" dur="50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8" dur="50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50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6" grpId="0" animBg="1"/>
      <p:bldP spid="409607" grpId="0" uiExpand="1" build="p" animBg="1"/>
      <p:bldP spid="40960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2750654" y="13542"/>
            <a:ext cx="608165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chemeClr val="tx2"/>
                </a:solidFill>
              </a:rPr>
              <a:t>Чи вдасться Україні?</a:t>
            </a:r>
            <a:endParaRPr lang="uk-UA" altLang="ru-RU" sz="2800" dirty="0"/>
          </a:p>
        </p:txBody>
      </p:sp>
      <p:sp>
        <p:nvSpPr>
          <p:cNvPr id="409606" name="Text Box 6"/>
          <p:cNvSpPr txBox="1">
            <a:spLocks noChangeArrowheads="1"/>
          </p:cNvSpPr>
          <p:nvPr/>
        </p:nvSpPr>
        <p:spPr bwMode="auto">
          <a:xfrm>
            <a:off x="0" y="776562"/>
            <a:ext cx="12006318" cy="138499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63922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uk-UA" altLang="ru-RU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Успіх України у подоланні «залежності від шляху розвитку» та «поганої рівноваги» був би приголомшуючим та надихаючим прикладом для решти країн колишнього СРСР і не тільки</a:t>
            </a:r>
            <a:endParaRPr lang="ru-RU" altLang="ru-RU" sz="2800" i="1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07" name="Text Box 7"/>
          <p:cNvSpPr txBox="1">
            <a:spLocks noChangeArrowheads="1"/>
          </p:cNvSpPr>
          <p:nvPr/>
        </p:nvSpPr>
        <p:spPr bwMode="auto">
          <a:xfrm>
            <a:off x="59668" y="2255124"/>
            <a:ext cx="11886982" cy="4678204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63922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32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Україна має передумови для такого прориву: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Історична пам’ять – три століття у складі європейської держави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Суспільний запит на верховенство права: </a:t>
            </a:r>
          </a:p>
          <a:p>
            <a:pPr marL="1828800" lvl="3" indent="-457200">
              <a:spcBef>
                <a:spcPct val="50000"/>
              </a:spcBef>
              <a:buFontTx/>
              <a:buChar char="-"/>
            </a:pP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2/3 опитаних з року в рік «не вистачає дотримання законів»</a:t>
            </a:r>
          </a:p>
          <a:p>
            <a:pPr marL="1828800" lvl="3" indent="-457200">
              <a:spcBef>
                <a:spcPct val="50000"/>
              </a:spcBef>
              <a:buFontTx/>
              <a:buChar char="-"/>
            </a:pP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Дві революції з гаслами, в тому числі, встановлення верховенства права</a:t>
            </a:r>
          </a:p>
          <a:p>
            <a:pPr marL="1828800" lvl="3" indent="-457200">
              <a:spcBef>
                <a:spcPct val="50000"/>
              </a:spcBef>
              <a:buFontTx/>
              <a:buChar char="-"/>
            </a:pP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Потужне громадянське суспільство (в тому числі, підприємницьке) з таким же запитом</a:t>
            </a:r>
          </a:p>
        </p:txBody>
      </p:sp>
    </p:spTree>
    <p:extLst>
      <p:ext uri="{BB962C8B-B14F-4D97-AF65-F5344CB8AC3E}">
        <p14:creationId xmlns:p14="http://schemas.microsoft.com/office/powerpoint/2010/main" val="91069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"/>
                                        <p:tgtEl>
                                          <p:spTgt spid="40960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"/>
                                        <p:tgtEl>
                                          <p:spTgt spid="40960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"/>
                                        <p:tgtEl>
                                          <p:spTgt spid="40960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"/>
                                        <p:tgtEl>
                                          <p:spTgt spid="409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"/>
                                        <p:tgtEl>
                                          <p:spTgt spid="409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"/>
                                        <p:tgtEl>
                                          <p:spTgt spid="409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"/>
                                        <p:tgtEl>
                                          <p:spTgt spid="409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"/>
                                        <p:tgtEl>
                                          <p:spTgt spid="409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"/>
                                        <p:tgtEl>
                                          <p:spTgt spid="409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"/>
                                        <p:tgtEl>
                                          <p:spTgt spid="409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"/>
                                        <p:tgtEl>
                                          <p:spTgt spid="409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"/>
                                        <p:tgtEl>
                                          <p:spTgt spid="409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50"/>
                                        <p:tgtEl>
                                          <p:spTgt spid="409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50"/>
                                        <p:tgtEl>
                                          <p:spTgt spid="409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50"/>
                                        <p:tgtEl>
                                          <p:spTgt spid="409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50"/>
                                        <p:tgtEl>
                                          <p:spTgt spid="409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50"/>
                                        <p:tgtEl>
                                          <p:spTgt spid="409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50"/>
                                        <p:tgtEl>
                                          <p:spTgt spid="4096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6" grpId="0" animBg="1"/>
      <p:bldP spid="409607" grpId="0" uiExpand="1" build="p" bldLvl="2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2750654" y="13542"/>
            <a:ext cx="723377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4000" b="1" dirty="0">
                <a:solidFill>
                  <a:schemeClr val="tx2"/>
                </a:solidFill>
              </a:rPr>
              <a:t>Що варто робити Україні?</a:t>
            </a:r>
            <a:endParaRPr lang="uk-UA" altLang="ru-RU" sz="2800" dirty="0"/>
          </a:p>
        </p:txBody>
      </p:sp>
      <p:sp>
        <p:nvSpPr>
          <p:cNvPr id="409606" name="Text Box 6"/>
          <p:cNvSpPr txBox="1">
            <a:spLocks noChangeArrowheads="1"/>
          </p:cNvSpPr>
          <p:nvPr/>
        </p:nvSpPr>
        <p:spPr bwMode="auto">
          <a:xfrm>
            <a:off x="0" y="776562"/>
            <a:ext cx="12006318" cy="243143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63922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</a:pPr>
            <a:r>
              <a:rPr lang="uk-UA" altLang="ru-RU" sz="28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До утвердження верховенства права як засадничого принципу (за об’єктивними критеріями</a:t>
            </a: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):</a:t>
            </a:r>
          </a:p>
          <a:p>
            <a:pPr algn="just">
              <a:spcBef>
                <a:spcPts val="0"/>
              </a:spcBef>
            </a:pP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</a:t>
            </a:r>
            <a:r>
              <a:rPr lang="uk-UA" altLang="ru-RU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обережно</a:t>
            </a: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застосовувати досвід країн з усталеним верховенством права та високою якістю державного врядування</a:t>
            </a:r>
          </a:p>
          <a:p>
            <a:pPr algn="just">
              <a:spcBef>
                <a:spcPts val="0"/>
              </a:spcBef>
            </a:pP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у разі необхідності, </a:t>
            </a:r>
            <a:r>
              <a:rPr lang="uk-UA" altLang="ru-RU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адаптувати</a:t>
            </a: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його до реальних умов України, гранично зменшуючи можливості для зловживань, насамперед, </a:t>
            </a:r>
            <a:r>
              <a:rPr lang="uk-UA" altLang="ru-RU" sz="24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дискрецію</a:t>
            </a:r>
            <a:endParaRPr lang="uk-UA" altLang="ru-RU" sz="2400" dirty="0">
              <a:solidFill>
                <a:schemeClr val="accent6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07" name="Text Box 7"/>
          <p:cNvSpPr txBox="1">
            <a:spLocks noChangeArrowheads="1"/>
          </p:cNvSpPr>
          <p:nvPr/>
        </p:nvSpPr>
        <p:spPr bwMode="auto">
          <a:xfrm>
            <a:off x="-56543" y="3263131"/>
            <a:ext cx="12085004" cy="347787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63922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2800" b="1" u="sng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Тим часом: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Провести </a:t>
            </a:r>
            <a:r>
              <a:rPr lang="uk-UA" altLang="ru-RU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судову реформу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Змінити корпоративну культуру </a:t>
            </a:r>
            <a:r>
              <a:rPr lang="uk-UA" altLang="ru-RU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правоохоронних та контролюючих органів</a:t>
            </a: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у разі потреби – до повного перезавантаження або тимчасового скасування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Одночасно провести </a:t>
            </a:r>
            <a:r>
              <a:rPr lang="uk-UA" altLang="ru-RU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глибоку ревізію законодавства </a:t>
            </a: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з метою радикального зменшення </a:t>
            </a:r>
            <a:r>
              <a:rPr lang="uk-UA" altLang="ru-RU" sz="2400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дискреції</a:t>
            </a: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спрощення, та уникнення «невиконуваних законів»</a:t>
            </a:r>
          </a:p>
          <a:p>
            <a:pPr marL="914400" lvl="1" indent="-457200">
              <a:spcBef>
                <a:spcPct val="50000"/>
              </a:spcBef>
              <a:buFontTx/>
              <a:buChar char="-"/>
            </a:pPr>
            <a:r>
              <a:rPr lang="uk-UA" altLang="ru-RU" sz="24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Супроводжувати (на відміну від Грузії) це </a:t>
            </a:r>
            <a:r>
              <a:rPr lang="uk-UA" altLang="ru-RU" sz="24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просвітою виборців </a:t>
            </a:r>
          </a:p>
        </p:txBody>
      </p:sp>
    </p:spTree>
    <p:extLst>
      <p:ext uri="{BB962C8B-B14F-4D97-AF65-F5344CB8AC3E}">
        <p14:creationId xmlns:p14="http://schemas.microsoft.com/office/powerpoint/2010/main" val="185000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409606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409606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409606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"/>
                                        <p:tgtEl>
                                          <p:spTgt spid="409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"/>
                                        <p:tgtEl>
                                          <p:spTgt spid="409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"/>
                                        <p:tgtEl>
                                          <p:spTgt spid="409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50"/>
                                        <p:tgtEl>
                                          <p:spTgt spid="409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50"/>
                                        <p:tgtEl>
                                          <p:spTgt spid="409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50"/>
                                        <p:tgtEl>
                                          <p:spTgt spid="409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50"/>
                                        <p:tgtEl>
                                          <p:spTgt spid="409607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50"/>
                                        <p:tgtEl>
                                          <p:spTgt spid="409607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50"/>
                                        <p:tgtEl>
                                          <p:spTgt spid="409607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50"/>
                                        <p:tgtEl>
                                          <p:spTgt spid="409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50"/>
                                        <p:tgtEl>
                                          <p:spTgt spid="409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50"/>
                                        <p:tgtEl>
                                          <p:spTgt spid="4096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6" dur="50"/>
                                        <p:tgtEl>
                                          <p:spTgt spid="409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7" dur="50"/>
                                        <p:tgtEl>
                                          <p:spTgt spid="409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50"/>
                                        <p:tgtEl>
                                          <p:spTgt spid="4096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3" dur="50"/>
                                        <p:tgtEl>
                                          <p:spTgt spid="409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4" dur="50"/>
                                        <p:tgtEl>
                                          <p:spTgt spid="409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50"/>
                                        <p:tgtEl>
                                          <p:spTgt spid="4096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50"/>
                                        <p:tgtEl>
                                          <p:spTgt spid="409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50"/>
                                        <p:tgtEl>
                                          <p:spTgt spid="409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50"/>
                                        <p:tgtEl>
                                          <p:spTgt spid="4096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6" grpId="0" uiExpand="1" build="p" animBg="1"/>
      <p:bldP spid="409607" grpId="0" uiExpand="1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00FFFF"/>
            </a:gs>
            <a:gs pos="100000">
              <a:schemeClr val="tx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3">
            <a:extLst>
              <a:ext uri="{FF2B5EF4-FFF2-40B4-BE49-F238E27FC236}">
                <a16:creationId xmlns:a16="http://schemas.microsoft.com/office/drawing/2014/main" id="{8E59625C-2AC3-0CBB-E5D8-E034D1A46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3486" y="5818213"/>
            <a:ext cx="4991790" cy="717119"/>
          </a:xfrm>
          <a:prstGeom prst="rect">
            <a:avLst/>
          </a:prstGeom>
        </p:spPr>
      </p:pic>
      <p:sp>
        <p:nvSpPr>
          <p:cNvPr id="313346" name="Text Box 2"/>
          <p:cNvSpPr txBox="1">
            <a:spLocks noChangeArrowheads="1"/>
          </p:cNvSpPr>
          <p:nvPr/>
        </p:nvSpPr>
        <p:spPr bwMode="auto">
          <a:xfrm>
            <a:off x="152400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313347" name="Text Box 3"/>
          <p:cNvSpPr txBox="1">
            <a:spLocks noChangeArrowheads="1"/>
          </p:cNvSpPr>
          <p:nvPr/>
        </p:nvSpPr>
        <p:spPr bwMode="auto">
          <a:xfrm>
            <a:off x="3164840" y="1703350"/>
            <a:ext cx="5895975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accent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k-UA" altLang="ru-RU" sz="6000" b="1" i="1" dirty="0">
                <a:solidFill>
                  <a:srgbClr val="B217F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Дякую за увагу</a:t>
            </a:r>
            <a:r>
              <a:rPr lang="ru-RU" altLang="ru-RU" sz="6000" b="1" i="1" dirty="0">
                <a:solidFill>
                  <a:srgbClr val="B217F7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1556905" y="5836255"/>
            <a:ext cx="4555923" cy="717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</a:pPr>
            <a:r>
              <a:rPr lang="uk-UA" altLang="ru-RU" sz="16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Центр соціально-економічних досліджень</a:t>
            </a:r>
            <a:r>
              <a:rPr lang="uk-UA" altLang="ru-RU" dirty="0"/>
              <a:t> </a:t>
            </a:r>
            <a:endParaRPr lang="en-US" altLang="ru-RU" dirty="0"/>
          </a:p>
          <a:p>
            <a:pPr>
              <a:lnSpc>
                <a:spcPct val="70000"/>
              </a:lnSpc>
            </a:pPr>
            <a:r>
              <a:rPr lang="uk-UA" altLang="ru-RU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CASE Україна</a:t>
            </a:r>
            <a:endParaRPr lang="ru-RU" altLang="ru-RU" b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lnSpc>
                <a:spcPct val="70000"/>
              </a:lnSpc>
            </a:pPr>
            <a:r>
              <a:rPr lang="en-US" altLang="ru-RU" sz="2000" b="1" dirty="0">
                <a:solidFill>
                  <a:srgbClr val="2A2A7E"/>
                </a:solidFill>
              </a:rPr>
              <a:t>case-ukraine.com.ua</a:t>
            </a:r>
          </a:p>
        </p:txBody>
      </p:sp>
      <p:pic>
        <p:nvPicPr>
          <p:cNvPr id="313349" name="Picture 5" descr="case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346" y="5836255"/>
            <a:ext cx="1042987" cy="68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PrimaryLogo_Navy_Larg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20736" y="4869160"/>
            <a:ext cx="168751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3486" y="5320342"/>
            <a:ext cx="1687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>
                <a:solidFill>
                  <a:srgbClr val="002060"/>
                </a:solidFill>
              </a:rPr>
              <a:t>За підтримки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47328" y="-51853"/>
            <a:ext cx="1022513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altLang="ru-RU" sz="4000" b="1" dirty="0">
                <a:solidFill>
                  <a:schemeClr val="tx2"/>
                </a:solidFill>
              </a:rPr>
              <a:t>Головна проблема України – непрацююче верховенство права</a:t>
            </a:r>
            <a:endParaRPr lang="ru-RU" altLang="ru-RU" sz="4000" b="1" dirty="0">
              <a:solidFill>
                <a:schemeClr val="tx2"/>
              </a:solidFill>
            </a:endParaRPr>
          </a:p>
        </p:txBody>
      </p:sp>
      <p:sp>
        <p:nvSpPr>
          <p:cNvPr id="407562" name="Text Box 10"/>
          <p:cNvSpPr txBox="1">
            <a:spLocks noChangeArrowheads="1"/>
          </p:cNvSpPr>
          <p:nvPr/>
        </p:nvSpPr>
        <p:spPr bwMode="auto">
          <a:xfrm>
            <a:off x="1524000" y="6453190"/>
            <a:ext cx="91440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1600" dirty="0"/>
              <a:t>Джерела: </a:t>
            </a:r>
            <a:r>
              <a:rPr lang="ru-RU" altLang="ru-RU" sz="1600" dirty="0" err="1"/>
              <a:t>Worldwide</a:t>
            </a:r>
            <a:r>
              <a:rPr lang="ru-RU" altLang="ru-RU" sz="1600" dirty="0"/>
              <a:t> </a:t>
            </a:r>
            <a:r>
              <a:rPr lang="ru-RU" altLang="ru-RU" sz="1600" dirty="0" err="1"/>
              <a:t>Governance</a:t>
            </a:r>
            <a:r>
              <a:rPr lang="ru-RU" altLang="ru-RU" sz="1600" dirty="0"/>
              <a:t> </a:t>
            </a:r>
            <a:r>
              <a:rPr lang="ru-RU" altLang="ru-RU" sz="1600" dirty="0" err="1"/>
              <a:t>Indicators</a:t>
            </a:r>
            <a:r>
              <a:rPr lang="ru-RU" altLang="ru-RU" sz="1600" dirty="0"/>
              <a:t>, </a:t>
            </a:r>
            <a:r>
              <a:rPr lang="uk-UA" altLang="ru-RU" sz="1600" dirty="0"/>
              <a:t>Світовий Банк</a:t>
            </a:r>
            <a:r>
              <a:rPr lang="ru-RU" altLang="ru-RU" sz="1600" dirty="0"/>
              <a:t> 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9" y="1708698"/>
            <a:ext cx="5756339" cy="4659469"/>
          </a:xfrm>
          <a:prstGeom prst="rect">
            <a:avLst/>
          </a:prstGeom>
        </p:spPr>
      </p:pic>
      <p:graphicFrame>
        <p:nvGraphicFramePr>
          <p:cNvPr id="32" name="Діагра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560577"/>
              </p:ext>
            </p:extLst>
          </p:nvPr>
        </p:nvGraphicFramePr>
        <p:xfrm>
          <a:off x="5807968" y="1988840"/>
          <a:ext cx="6203525" cy="410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2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2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2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2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2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2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2" grpId="0" uiExpand="1">
        <p:bldSub>
          <a:bldChart bld="series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7" name="Text Box 5"/>
          <p:cNvSpPr txBox="1">
            <a:spLocks noChangeArrowheads="1"/>
          </p:cNvSpPr>
          <p:nvPr/>
        </p:nvSpPr>
        <p:spPr bwMode="auto">
          <a:xfrm>
            <a:off x="47328" y="-51853"/>
            <a:ext cx="12097344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k-UA" altLang="ru-RU" sz="4000" b="1" dirty="0">
                <a:solidFill>
                  <a:schemeClr val="tx2"/>
                </a:solidFill>
              </a:rPr>
              <a:t>Верховенство права працює фрагментарно – там, де формальні правила близькі до неформальних</a:t>
            </a:r>
            <a:endParaRPr lang="ru-RU" altLang="ru-RU" sz="4000" b="1" dirty="0">
              <a:solidFill>
                <a:schemeClr val="tx2"/>
              </a:solidFill>
            </a:endParaRPr>
          </a:p>
        </p:txBody>
      </p:sp>
      <p:pic>
        <p:nvPicPr>
          <p:cNvPr id="15463" name="Рисунок 154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340768"/>
            <a:ext cx="12116029" cy="5899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9449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5" name="Text Box 5"/>
          <p:cNvSpPr txBox="1">
            <a:spLocks noChangeArrowheads="1"/>
          </p:cNvSpPr>
          <p:nvPr/>
        </p:nvSpPr>
        <p:spPr bwMode="auto">
          <a:xfrm>
            <a:off x="2750654" y="13542"/>
            <a:ext cx="6369682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3200" b="1" dirty="0">
                <a:solidFill>
                  <a:schemeClr val="tx2"/>
                </a:solidFill>
              </a:rPr>
              <a:t>Що таке верховенство права?</a:t>
            </a:r>
            <a:endParaRPr lang="uk-UA" altLang="ru-RU" sz="2000" dirty="0"/>
          </a:p>
        </p:txBody>
      </p:sp>
      <p:sp>
        <p:nvSpPr>
          <p:cNvPr id="409606" name="Text Box 6"/>
          <p:cNvSpPr txBox="1">
            <a:spLocks noChangeArrowheads="1"/>
          </p:cNvSpPr>
          <p:nvPr/>
        </p:nvSpPr>
        <p:spPr bwMode="auto">
          <a:xfrm>
            <a:off x="-282370" y="861018"/>
            <a:ext cx="12288688" cy="1815882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63922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8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Механізм, процес, суспільний інститут, практика або норма, що підтримує рівність усіх громадян перед законом, забезпечує несвавільну форму правління і, загалом, запобігає свавільному використанню влади</a:t>
            </a:r>
            <a:endParaRPr lang="ru-RU" altLang="ru-RU" sz="2800" i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07" name="Text Box 7"/>
          <p:cNvSpPr txBox="1">
            <a:spLocks noChangeArrowheads="1"/>
          </p:cNvSpPr>
          <p:nvPr/>
        </p:nvSpPr>
        <p:spPr bwMode="auto">
          <a:xfrm>
            <a:off x="443373" y="2939601"/>
            <a:ext cx="11233248" cy="138499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63922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Є протилежністю до особистої дискреційної влади – «</a:t>
            </a:r>
            <a:r>
              <a:rPr lang="uk-UA" altLang="ru-RU" sz="2800" dirty="0" err="1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власти</a:t>
            </a: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» та заснованому на ній </a:t>
            </a:r>
            <a:r>
              <a:rPr lang="uk-UA" altLang="ru-RU" sz="2800" dirty="0">
                <a:solidFill>
                  <a:schemeClr val="accent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патроналізму</a:t>
            </a: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– системі, що тримається на неформальних вертикальних соціальних мережах</a:t>
            </a:r>
            <a:endParaRPr lang="ru-RU" alt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08" name="Text Box 8"/>
          <p:cNvSpPr txBox="1">
            <a:spLocks noChangeArrowheads="1"/>
          </p:cNvSpPr>
          <p:nvPr/>
        </p:nvSpPr>
        <p:spPr bwMode="auto">
          <a:xfrm>
            <a:off x="-24680" y="4587297"/>
            <a:ext cx="12241360" cy="523220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63922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Є одним з трьох «порогових умов» переходу до «відкритого доступу» </a:t>
            </a:r>
            <a:endParaRPr lang="ru-RU" alt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09609" name="Text Box 9"/>
          <p:cNvSpPr txBox="1">
            <a:spLocks noChangeArrowheads="1"/>
          </p:cNvSpPr>
          <p:nvPr/>
        </p:nvSpPr>
        <p:spPr bwMode="auto">
          <a:xfrm>
            <a:off x="245350" y="5373216"/>
            <a:ext cx="11629293" cy="1384995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63922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Не зводиться до судової системи. Потребує також доброчесних та ефективних правоохоронних органів та переважно добровільного дотримання законів </a:t>
            </a:r>
            <a:endParaRPr lang="ru-RU" altLang="ru-RU" sz="2800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409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"/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"/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"/>
                                        <p:tgtEl>
                                          <p:spTgt spid="4096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"/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"/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"/>
                                        <p:tgtEl>
                                          <p:spTgt spid="4096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"/>
                                        <p:tgtEl>
                                          <p:spTgt spid="4096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06" grpId="0" animBg="1"/>
      <p:bldP spid="409607" grpId="0" animBg="1"/>
      <p:bldP spid="409608" grpId="0" animBg="1"/>
      <p:bldP spid="40960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Line 2"/>
          <p:cNvSpPr>
            <a:spLocks noChangeShapeType="1"/>
          </p:cNvSpPr>
          <p:nvPr/>
        </p:nvSpPr>
        <p:spPr bwMode="auto">
          <a:xfrm flipV="1">
            <a:off x="9566275" y="2433644"/>
            <a:ext cx="12700" cy="3603625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ru-RU"/>
          </a:p>
        </p:txBody>
      </p:sp>
      <p:sp>
        <p:nvSpPr>
          <p:cNvPr id="363525" name="AutoShape 5"/>
          <p:cNvSpPr>
            <a:spLocks noChangeArrowheads="1"/>
          </p:cNvSpPr>
          <p:nvPr/>
        </p:nvSpPr>
        <p:spPr bwMode="auto">
          <a:xfrm>
            <a:off x="2919420" y="5092701"/>
            <a:ext cx="6378575" cy="47672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0000C8"/>
              </a:gs>
              <a:gs pos="100000">
                <a:srgbClr val="000062">
                  <a:alpha val="0"/>
                </a:srgbClr>
              </a:gs>
            </a:gsLst>
            <a:path path="shape">
              <a:fillToRect l="50000" t="50000" r="50000" b="50000"/>
            </a:path>
          </a:gradFill>
          <a:ln w="38100" algn="ctr">
            <a:solidFill>
              <a:srgbClr val="CC66FF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/>
          <a:p>
            <a:pPr algn="ctr" eaLnBrk="0" hangingPunct="0"/>
            <a:r>
              <a:rPr lang="uk-UA" altLang="ru-RU" sz="2800" b="1" i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особиста</a:t>
            </a:r>
            <a:r>
              <a:rPr lang="uk-UA" altLang="ru-RU" sz="2800" i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 sz="2800" b="1" i="1" dirty="0">
                <a:solidFill>
                  <a:srgbClr val="FFABA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влада</a:t>
            </a:r>
            <a:r>
              <a:rPr lang="uk-UA" altLang="ru-RU" sz="2800" i="1" dirty="0">
                <a:solidFill>
                  <a:srgbClr val="FFABA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НАЧАЛЬНИКОВ</a:t>
            </a:r>
          </a:p>
        </p:txBody>
      </p:sp>
      <p:sp>
        <p:nvSpPr>
          <p:cNvPr id="363529" name="Text Box 9"/>
          <p:cNvSpPr txBox="1">
            <a:spLocks noChangeArrowheads="1"/>
          </p:cNvSpPr>
          <p:nvPr/>
        </p:nvSpPr>
        <p:spPr bwMode="auto">
          <a:xfrm>
            <a:off x="-30377" y="1199807"/>
            <a:ext cx="121446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altLang="ru-RU" sz="2000" dirty="0"/>
              <a:t>«Строгость законов российских смягчается только </a:t>
            </a:r>
            <a:r>
              <a:rPr lang="ru-RU" altLang="ru-RU" sz="2000" dirty="0">
                <a:solidFill>
                  <a:schemeClr val="accent2"/>
                </a:solidFill>
              </a:rPr>
              <a:t>необязательностью</a:t>
            </a:r>
            <a:r>
              <a:rPr lang="ru-RU" altLang="ru-RU" sz="2000" dirty="0"/>
              <a:t> их исполнения… (</a:t>
            </a:r>
            <a:r>
              <a:rPr lang="ru-RU" altLang="ru-RU" sz="2000" i="1" dirty="0"/>
              <a:t>Карамзин) …</a:t>
            </a:r>
            <a:r>
              <a:rPr lang="ru-RU" altLang="ru-RU" sz="2000" dirty="0"/>
              <a:t>только этот </a:t>
            </a:r>
            <a:r>
              <a:rPr lang="ru-RU" altLang="ru-RU" sz="2000" dirty="0">
                <a:solidFill>
                  <a:schemeClr val="accent2"/>
                </a:solidFill>
              </a:rPr>
              <a:t>беспорядок</a:t>
            </a:r>
            <a:r>
              <a:rPr lang="ru-RU" altLang="ru-RU" sz="2000" dirty="0"/>
              <a:t> делает жизнь на Руси сносной </a:t>
            </a:r>
            <a:r>
              <a:rPr lang="ru-RU" altLang="ru-RU" sz="2000" i="1" dirty="0"/>
              <a:t>(Герцен)»</a:t>
            </a:r>
            <a:endParaRPr lang="en-US" altLang="ru-RU" sz="2000" i="1" dirty="0"/>
          </a:p>
        </p:txBody>
      </p:sp>
      <p:sp>
        <p:nvSpPr>
          <p:cNvPr id="363530" name="Text Box 10"/>
          <p:cNvSpPr txBox="1">
            <a:spLocks noChangeArrowheads="1"/>
          </p:cNvSpPr>
          <p:nvPr/>
        </p:nvSpPr>
        <p:spPr bwMode="auto">
          <a:xfrm>
            <a:off x="1535120" y="6"/>
            <a:ext cx="10033488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C8"/>
                    </a:gs>
                    <a:gs pos="100000">
                      <a:srgbClr val="00006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/>
          <a:p>
            <a:pPr eaLnBrk="0" hangingPunct="0"/>
            <a:r>
              <a:rPr lang="uk-UA" altLang="ru-RU" sz="3200" b="1" dirty="0">
                <a:solidFill>
                  <a:schemeClr val="tx2"/>
                </a:solidFill>
              </a:rPr>
              <a:t>Чому в Україні не працює верховенство права</a:t>
            </a:r>
            <a:endParaRPr lang="uk-UA" altLang="ru-RU" sz="2400" b="1" dirty="0">
              <a:solidFill>
                <a:schemeClr val="tx2"/>
              </a:solidFill>
            </a:endParaRPr>
          </a:p>
        </p:txBody>
      </p:sp>
      <p:sp>
        <p:nvSpPr>
          <p:cNvPr id="363531" name="Text Box 11"/>
          <p:cNvSpPr txBox="1">
            <a:spLocks noChangeArrowheads="1"/>
          </p:cNvSpPr>
          <p:nvPr/>
        </p:nvSpPr>
        <p:spPr bwMode="auto">
          <a:xfrm>
            <a:off x="6432556" y="2876552"/>
            <a:ext cx="23669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k-UA" altLang="ru-RU"/>
              <a:t>Всі – злочинці!</a:t>
            </a:r>
            <a:endParaRPr lang="en-US" altLang="ru-RU" b="1">
              <a:solidFill>
                <a:srgbClr val="FF33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3532" name="AutoShape 12"/>
          <p:cNvSpPr>
            <a:spLocks noChangeArrowheads="1"/>
          </p:cNvSpPr>
          <p:nvPr/>
        </p:nvSpPr>
        <p:spPr bwMode="auto">
          <a:xfrm>
            <a:off x="5935668" y="2559527"/>
            <a:ext cx="357187" cy="437198"/>
          </a:xfrm>
          <a:prstGeom prst="downArrow">
            <a:avLst>
              <a:gd name="adj1" fmla="val 42222"/>
              <a:gd name="adj2" fmla="val 47299"/>
            </a:avLst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63533" name="Text Box 13"/>
          <p:cNvSpPr txBox="1">
            <a:spLocks noChangeArrowheads="1"/>
          </p:cNvSpPr>
          <p:nvPr/>
        </p:nvSpPr>
        <p:spPr bwMode="auto">
          <a:xfrm>
            <a:off x="1524001" y="2908303"/>
            <a:ext cx="43561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k-UA" altLang="ru-RU"/>
              <a:t>“Закон однаковий для всіх”</a:t>
            </a:r>
            <a:endParaRPr lang="en-US" altLang="ru-RU"/>
          </a:p>
        </p:txBody>
      </p:sp>
      <p:sp>
        <p:nvSpPr>
          <p:cNvPr id="363534" name="AutoShape 14"/>
          <p:cNvSpPr>
            <a:spLocks noChangeArrowheads="1"/>
          </p:cNvSpPr>
          <p:nvPr/>
        </p:nvSpPr>
        <p:spPr bwMode="auto">
          <a:xfrm rot="21425318">
            <a:off x="4208332" y="3357250"/>
            <a:ext cx="3792807" cy="408623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i="1">
                <a:solidFill>
                  <a:srgbClr val="FF9900"/>
                </a:solidFill>
              </a:rPr>
              <a:t>«законы пишутся для дураков», </a:t>
            </a:r>
          </a:p>
        </p:txBody>
      </p:sp>
      <p:sp>
        <p:nvSpPr>
          <p:cNvPr id="363535" name="Text Box 15"/>
          <p:cNvSpPr txBox="1">
            <a:spLocks noChangeArrowheads="1"/>
          </p:cNvSpPr>
          <p:nvPr/>
        </p:nvSpPr>
        <p:spPr bwMode="auto">
          <a:xfrm rot="21386342">
            <a:off x="4291386" y="4542118"/>
            <a:ext cx="363304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altLang="ru-RU" i="1">
                <a:solidFill>
                  <a:srgbClr val="FF9900"/>
                </a:solidFill>
              </a:rPr>
              <a:t>«Кто главнее, </a:t>
            </a:r>
            <a:r>
              <a:rPr lang="ru-RU" altLang="ru-RU" b="1" i="1">
                <a:solidFill>
                  <a:srgbClr val="FF9900"/>
                </a:solidFill>
              </a:rPr>
              <a:t>мы</a:t>
            </a:r>
            <a:r>
              <a:rPr lang="ru-RU" altLang="ru-RU" i="1">
                <a:solidFill>
                  <a:srgbClr val="FF9900"/>
                </a:solidFill>
              </a:rPr>
              <a:t>, или закон?»</a:t>
            </a:r>
          </a:p>
        </p:txBody>
      </p:sp>
      <p:sp>
        <p:nvSpPr>
          <p:cNvPr id="363536" name="Rectangle 16"/>
          <p:cNvSpPr>
            <a:spLocks noChangeArrowheads="1"/>
          </p:cNvSpPr>
          <p:nvPr/>
        </p:nvSpPr>
        <p:spPr bwMode="auto">
          <a:xfrm>
            <a:off x="6378581" y="5913444"/>
            <a:ext cx="4901995" cy="954107"/>
          </a:xfrm>
          <a:prstGeom prst="rect">
            <a:avLst/>
          </a:prstGeom>
          <a:gradFill rotWithShape="1">
            <a:gsLst>
              <a:gs pos="0">
                <a:srgbClr val="0000C8">
                  <a:gamma/>
                  <a:tint val="40000"/>
                  <a:invGamma/>
                </a:srgbClr>
              </a:gs>
              <a:gs pos="100000">
                <a:srgbClr val="0000C8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altLang="ru-RU" sz="2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Створення передумов для</a:t>
            </a:r>
            <a:r>
              <a:rPr lang="uk-UA" altLang="ru-RU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 sz="2800" b="1" dirty="0">
                <a:solidFill>
                  <a:srgbClr val="FFABA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укріплення «</a:t>
            </a:r>
            <a:r>
              <a:rPr lang="uk-UA" altLang="ru-RU" sz="2800" b="1" dirty="0" err="1">
                <a:solidFill>
                  <a:srgbClr val="FFABA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власти</a:t>
            </a:r>
            <a:r>
              <a:rPr lang="uk-UA" altLang="ru-RU" sz="2800" b="1" dirty="0">
                <a:solidFill>
                  <a:srgbClr val="FFABA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»</a:t>
            </a:r>
          </a:p>
        </p:txBody>
      </p:sp>
      <p:sp>
        <p:nvSpPr>
          <p:cNvPr id="363537" name="AutoShape 17"/>
          <p:cNvSpPr>
            <a:spLocks noChangeArrowheads="1"/>
          </p:cNvSpPr>
          <p:nvPr/>
        </p:nvSpPr>
        <p:spPr bwMode="auto">
          <a:xfrm>
            <a:off x="1828800" y="2024068"/>
            <a:ext cx="8559800" cy="408623"/>
          </a:xfrm>
          <a:prstGeom prst="roundRect">
            <a:avLst>
              <a:gd name="adj" fmla="val 16667"/>
            </a:avLst>
          </a:prstGeom>
          <a:solidFill>
            <a:srgbClr val="FF0000">
              <a:alpha val="0"/>
            </a:srgbClr>
          </a:solidFill>
          <a:ln w="2857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Авторитарна модернізація: </a:t>
            </a:r>
            <a:r>
              <a:rPr lang="uk-UA" altLang="ru-RU" u="sng" dirty="0">
                <a:solidFill>
                  <a:srgbClr val="FFABA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закони протирічать практиці</a:t>
            </a:r>
            <a:endParaRPr lang="ru-RU" altLang="ru-RU" u="sng" dirty="0">
              <a:solidFill>
                <a:srgbClr val="FFABAB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3538" name="Line 18"/>
          <p:cNvSpPr>
            <a:spLocks noChangeShapeType="1"/>
          </p:cNvSpPr>
          <p:nvPr/>
        </p:nvSpPr>
        <p:spPr bwMode="auto">
          <a:xfrm>
            <a:off x="5786444" y="3105151"/>
            <a:ext cx="631825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63539" name="Group 19"/>
          <p:cNvGrpSpPr>
            <a:grpSpLocks/>
          </p:cNvGrpSpPr>
          <p:nvPr/>
        </p:nvGrpSpPr>
        <p:grpSpPr bwMode="auto">
          <a:xfrm>
            <a:off x="1769077" y="2920517"/>
            <a:ext cx="3746500" cy="439737"/>
            <a:chOff x="3084" y="2008"/>
            <a:chExt cx="1446" cy="284"/>
          </a:xfrm>
        </p:grpSpPr>
        <p:sp>
          <p:nvSpPr>
            <p:cNvPr id="363540" name="Line 20"/>
            <p:cNvSpPr>
              <a:spLocks noChangeShapeType="1"/>
            </p:cNvSpPr>
            <p:nvPr/>
          </p:nvSpPr>
          <p:spPr bwMode="auto">
            <a:xfrm>
              <a:off x="3090" y="2020"/>
              <a:ext cx="144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363541" name="Line 21"/>
            <p:cNvSpPr>
              <a:spLocks noChangeShapeType="1"/>
            </p:cNvSpPr>
            <p:nvPr/>
          </p:nvSpPr>
          <p:spPr bwMode="auto">
            <a:xfrm flipH="1">
              <a:off x="3084" y="2008"/>
              <a:ext cx="144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63542" name="AutoShape 22"/>
          <p:cNvSpPr>
            <a:spLocks noChangeAspect="1" noChangeArrowheads="1"/>
          </p:cNvSpPr>
          <p:nvPr/>
        </p:nvSpPr>
        <p:spPr bwMode="auto">
          <a:xfrm>
            <a:off x="7043744" y="2854326"/>
            <a:ext cx="509587" cy="509588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700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700" y="9117"/>
                  <a:pt x="2700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3543" name="AutoShape 23"/>
          <p:cNvSpPr>
            <a:spLocks noChangeArrowheads="1"/>
          </p:cNvSpPr>
          <p:nvPr/>
        </p:nvSpPr>
        <p:spPr bwMode="auto">
          <a:xfrm>
            <a:off x="5929319" y="3334827"/>
            <a:ext cx="357187" cy="440769"/>
          </a:xfrm>
          <a:prstGeom prst="downArrow">
            <a:avLst>
              <a:gd name="adj1" fmla="val 50000"/>
              <a:gd name="adj2" fmla="val 40111"/>
            </a:avLst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63544" name="Text Box 24"/>
          <p:cNvSpPr txBox="1">
            <a:spLocks noChangeArrowheads="1"/>
          </p:cNvSpPr>
          <p:nvPr/>
        </p:nvSpPr>
        <p:spPr bwMode="auto">
          <a:xfrm>
            <a:off x="1524001" y="5913443"/>
            <a:ext cx="4584700" cy="954107"/>
          </a:xfrm>
          <a:prstGeom prst="rect">
            <a:avLst/>
          </a:prstGeom>
          <a:gradFill rotWithShape="1">
            <a:gsLst>
              <a:gs pos="0">
                <a:srgbClr val="0000C8">
                  <a:gamma/>
                  <a:tint val="40000"/>
                  <a:invGamma/>
                </a:srgbClr>
              </a:gs>
              <a:gs pos="100000">
                <a:srgbClr val="0000C8">
                  <a:alpha val="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uk-UA" altLang="ru-RU" sz="2800" b="1" dirty="0">
                <a:solidFill>
                  <a:srgbClr val="FFABA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Здирництво</a:t>
            </a:r>
            <a:r>
              <a:rPr lang="uk-UA" alt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uk-UA" altLang="ru-RU" sz="280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під загрозою</a:t>
            </a:r>
          </a:p>
          <a:p>
            <a:pPr algn="ctr" eaLnBrk="0" hangingPunct="0"/>
            <a:r>
              <a:rPr lang="uk-UA" altLang="ru-RU" sz="2800" b="1" u="sng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застосування закону</a:t>
            </a:r>
            <a:endParaRPr lang="ru-RU" altLang="ru-RU" sz="2800" b="1" u="sng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3545" name="AutoShape 25"/>
          <p:cNvSpPr>
            <a:spLocks noChangeArrowheads="1"/>
          </p:cNvSpPr>
          <p:nvPr/>
        </p:nvSpPr>
        <p:spPr bwMode="auto">
          <a:xfrm>
            <a:off x="1535120" y="3886205"/>
            <a:ext cx="9147175" cy="408623"/>
          </a:xfrm>
          <a:prstGeom prst="roundRect">
            <a:avLst>
              <a:gd name="adj" fmla="val 16667"/>
            </a:avLst>
          </a:prstGeom>
          <a:solidFill>
            <a:srgbClr val="FF0000">
              <a:alpha val="0"/>
            </a:srgbClr>
          </a:solidFill>
          <a:ln w="28575" algn="ctr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бо</a:t>
            </a:r>
            <a:r>
              <a:rPr lang="ru-RU" alt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застосовуються</a:t>
            </a:r>
            <a:r>
              <a:rPr lang="ru-RU" alt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вибірково</a:t>
            </a:r>
            <a:r>
              <a:rPr lang="ru-RU" alt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, на </a:t>
            </a:r>
            <a:r>
              <a:rPr lang="ru-RU" alt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власний</a:t>
            </a:r>
            <a:r>
              <a:rPr lang="ru-RU" alt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розсуд</a:t>
            </a:r>
            <a:r>
              <a:rPr lang="ru-RU" altLang="ru-RU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altLang="ru-RU" i="1" u="sng" dirty="0">
                <a:solidFill>
                  <a:srgbClr val="FFABA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начальника</a:t>
            </a:r>
          </a:p>
        </p:txBody>
      </p:sp>
      <p:sp>
        <p:nvSpPr>
          <p:cNvPr id="363546" name="AutoShape 26"/>
          <p:cNvSpPr>
            <a:spLocks noChangeArrowheads="1"/>
          </p:cNvSpPr>
          <p:nvPr/>
        </p:nvSpPr>
        <p:spPr bwMode="auto">
          <a:xfrm>
            <a:off x="5929319" y="4554027"/>
            <a:ext cx="357187" cy="440769"/>
          </a:xfrm>
          <a:prstGeom prst="downArrow">
            <a:avLst>
              <a:gd name="adj1" fmla="val 50000"/>
              <a:gd name="adj2" fmla="val 40111"/>
            </a:avLst>
          </a:prstGeom>
          <a:noFill/>
          <a:ln w="28575" algn="ctr">
            <a:solidFill>
              <a:schemeClr val="accent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63547" name="AutoShape 27"/>
          <p:cNvSpPr>
            <a:spLocks noChangeArrowheads="1"/>
          </p:cNvSpPr>
          <p:nvPr/>
        </p:nvSpPr>
        <p:spPr bwMode="auto">
          <a:xfrm>
            <a:off x="8021644" y="5637691"/>
            <a:ext cx="357187" cy="437198"/>
          </a:xfrm>
          <a:prstGeom prst="downArrow">
            <a:avLst>
              <a:gd name="adj1" fmla="val 42222"/>
              <a:gd name="adj2" fmla="val 47299"/>
            </a:avLst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63548" name="AutoShape 28"/>
          <p:cNvSpPr>
            <a:spLocks noChangeArrowheads="1"/>
          </p:cNvSpPr>
          <p:nvPr/>
        </p:nvSpPr>
        <p:spPr bwMode="auto">
          <a:xfrm>
            <a:off x="3906844" y="5640071"/>
            <a:ext cx="357187" cy="437198"/>
          </a:xfrm>
          <a:prstGeom prst="downArrow">
            <a:avLst>
              <a:gd name="adj1" fmla="val 42222"/>
              <a:gd name="adj2" fmla="val 47112"/>
            </a:avLst>
          </a:prstGeom>
          <a:noFill/>
          <a:ln w="28575" algn="ctr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29" name="Text Box 9"/>
          <p:cNvSpPr txBox="1">
            <a:spLocks noChangeArrowheads="1"/>
          </p:cNvSpPr>
          <p:nvPr/>
        </p:nvSpPr>
        <p:spPr bwMode="auto">
          <a:xfrm>
            <a:off x="77333" y="446202"/>
            <a:ext cx="121446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uk-UA" altLang="ru-RU" sz="2000" dirty="0"/>
              <a:t>300 років під «</a:t>
            </a:r>
            <a:r>
              <a:rPr lang="uk-UA" altLang="ru-RU" sz="2000" dirty="0" err="1"/>
              <a:t>самодержавием</a:t>
            </a:r>
            <a:r>
              <a:rPr lang="uk-UA" altLang="ru-RU" sz="2000" dirty="0"/>
              <a:t>», де, на відміну від </a:t>
            </a:r>
            <a:r>
              <a:rPr lang="uk-UA" altLang="ru-RU" sz="2000" dirty="0" err="1"/>
              <a:t>європеського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абсолютизма</a:t>
            </a:r>
            <a:r>
              <a:rPr lang="uk-UA" altLang="ru-RU" sz="2000" dirty="0"/>
              <a:t>,</a:t>
            </a:r>
          </a:p>
          <a:p>
            <a:pPr algn="ctr" eaLnBrk="0" hangingPunct="0">
              <a:spcBef>
                <a:spcPts val="0"/>
              </a:spcBef>
            </a:pPr>
            <a:r>
              <a:rPr lang="uk-UA" altLang="ru-RU" sz="2000" dirty="0"/>
              <a:t> «</a:t>
            </a:r>
            <a:r>
              <a:rPr lang="uk-UA" altLang="ru-RU" sz="2000" dirty="0" err="1"/>
              <a:t>Холопьев</a:t>
            </a:r>
            <a:r>
              <a:rPr lang="uk-UA" altLang="ru-RU" sz="2000" dirty="0"/>
              <a:t> </a:t>
            </a:r>
            <a:r>
              <a:rPr lang="uk-UA" altLang="ru-RU" sz="2000" dirty="0" err="1"/>
              <a:t>своих</a:t>
            </a:r>
            <a:r>
              <a:rPr lang="uk-UA" altLang="ru-RU" sz="2000" dirty="0"/>
              <a:t> м</a:t>
            </a:r>
            <a:r>
              <a:rPr lang="ru-RU" altLang="ru-RU" sz="2000" dirty="0"/>
              <a:t>ы казнить и миловать вольны» (Иван Грозный), </a:t>
            </a:r>
            <a:r>
              <a:rPr lang="ru-RU" altLang="ru-RU" sz="2000" dirty="0" err="1"/>
              <a:t>згодом</a:t>
            </a:r>
            <a:r>
              <a:rPr lang="ru-RU" altLang="ru-RU" sz="2000" dirty="0"/>
              <a:t> – </a:t>
            </a:r>
            <a:r>
              <a:rPr lang="ru-RU" altLang="ru-RU" sz="2000" dirty="0" err="1"/>
              <a:t>комуністичної</a:t>
            </a:r>
            <a:r>
              <a:rPr lang="ru-RU" altLang="ru-RU" sz="2000" dirty="0"/>
              <a:t> </a:t>
            </a:r>
            <a:r>
              <a:rPr lang="ru-RU" altLang="ru-RU" sz="2000" dirty="0" err="1"/>
              <a:t>влади</a:t>
            </a:r>
            <a:endParaRPr lang="en-US" altLang="ru-RU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"/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"/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"/>
                                        <p:tgtEl>
                                          <p:spTgt spid="3635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635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63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3635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460"/>
                            </p:stCondLst>
                            <p:childTnLst>
                              <p:par>
                                <p:cTn id="3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3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1960"/>
                            </p:stCondLst>
                            <p:childTnLst>
                              <p:par>
                                <p:cTn id="4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8" dur="80"/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9" dur="80"/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80"/>
                                        <p:tgtEl>
                                          <p:spTgt spid="3635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7" presetClass="entr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63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63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35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35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3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63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 tmFilter="0,0; .5, 1; 1, 1"/>
                                        <p:tgtEl>
                                          <p:spTgt spid="363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750"/>
                            </p:stCondLst>
                            <p:childTnLst>
                              <p:par>
                                <p:cTn id="7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80"/>
                                        <p:tgtEl>
                                          <p:spTgt spid="3635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80"/>
                                        <p:tgtEl>
                                          <p:spTgt spid="3635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80"/>
                                        <p:tgtEl>
                                          <p:spTgt spid="3635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63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63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63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63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3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 tmFilter="0,0; .5, 1; 1, 1"/>
                                        <p:tgtEl>
                                          <p:spTgt spid="363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9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3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3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635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635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635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3635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63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63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6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63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63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363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63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63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63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63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635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3525" grpId="0" animBg="1"/>
      <p:bldP spid="363529" grpId="0"/>
      <p:bldP spid="363531" grpId="0"/>
      <p:bldP spid="363533" grpId="0"/>
      <p:bldP spid="363534" grpId="0"/>
      <p:bldP spid="363535" grpId="0"/>
      <p:bldP spid="363536" grpId="0" animBg="1"/>
      <p:bldP spid="363537" grpId="0" animBg="1"/>
      <p:bldP spid="363544" grpId="0" animBg="1"/>
      <p:bldP spid="363545" grpId="0" animBg="1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570" name="AutoShape 2"/>
          <p:cNvSpPr>
            <a:spLocks noChangeArrowheads="1"/>
          </p:cNvSpPr>
          <p:nvPr/>
        </p:nvSpPr>
        <p:spPr bwMode="auto">
          <a:xfrm>
            <a:off x="1524003" y="5907092"/>
            <a:ext cx="9188451" cy="730413"/>
          </a:xfrm>
          <a:prstGeom prst="roundRect">
            <a:avLst>
              <a:gd name="adj" fmla="val 16667"/>
            </a:avLst>
          </a:prstGeom>
          <a:solidFill>
            <a:srgbClr val="57FF57">
              <a:alpha val="0"/>
            </a:srgbClr>
          </a:solidFill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"/>
              </a:spcBef>
            </a:pPr>
            <a:r>
              <a:rPr lang="uk-UA" altLang="ru-RU" b="1" dirty="0" err="1">
                <a:solidFill>
                  <a:srgbClr val="FFABA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Міжособові</a:t>
            </a:r>
            <a:r>
              <a:rPr lang="uk-UA" altLang="ru-RU" b="1" dirty="0">
                <a:solidFill>
                  <a:srgbClr val="FFABA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економічні стосунки (“обмежений доступ”)</a:t>
            </a:r>
          </a:p>
          <a:p>
            <a:pPr algn="ctr">
              <a:spcBef>
                <a:spcPct val="5000"/>
              </a:spcBef>
            </a:pPr>
            <a:r>
              <a:rPr lang="uk-UA" altLang="ru-RU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Бізнес-адміністративні групи (БАГ) = </a:t>
            </a:r>
            <a:r>
              <a:rPr lang="uk-UA" altLang="ru-RU" b="1" i="1" u="sng" dirty="0">
                <a:solidFill>
                  <a:schemeClr val="accent6"/>
                </a:solidFill>
              </a:rPr>
              <a:t>ОЛІГАРХАТ</a:t>
            </a:r>
            <a:endParaRPr lang="ru-RU" altLang="ru-RU" b="1" i="1" u="sng" dirty="0">
              <a:solidFill>
                <a:schemeClr val="accent6"/>
              </a:solidFill>
            </a:endParaRPr>
          </a:p>
        </p:txBody>
      </p:sp>
      <p:sp>
        <p:nvSpPr>
          <p:cNvPr id="365571" name="Text Box 3"/>
          <p:cNvSpPr txBox="1">
            <a:spLocks noChangeArrowheads="1"/>
          </p:cNvSpPr>
          <p:nvPr/>
        </p:nvSpPr>
        <p:spPr bwMode="auto">
          <a:xfrm>
            <a:off x="1524000" y="1"/>
            <a:ext cx="932452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4000" b="1" dirty="0" err="1">
                <a:solidFill>
                  <a:schemeClr val="tx2"/>
                </a:solidFill>
              </a:rPr>
              <a:t>Олігархат</a:t>
            </a:r>
            <a:r>
              <a:rPr lang="uk-UA" altLang="ru-RU" sz="4000" b="1" dirty="0">
                <a:solidFill>
                  <a:schemeClr val="tx2"/>
                </a:solidFill>
              </a:rPr>
              <a:t> та корупція - наслідки</a:t>
            </a:r>
            <a:endParaRPr lang="ru-RU" altLang="ru-RU" sz="4000" b="1" dirty="0">
              <a:solidFill>
                <a:schemeClr val="accent2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65572" name="AutoShape 4"/>
          <p:cNvSpPr>
            <a:spLocks noChangeArrowheads="1"/>
          </p:cNvSpPr>
          <p:nvPr/>
        </p:nvSpPr>
        <p:spPr bwMode="auto">
          <a:xfrm>
            <a:off x="1524006" y="4067175"/>
            <a:ext cx="9185275" cy="117479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dirty="0"/>
              <a:t>Засновані на </a:t>
            </a:r>
            <a:r>
              <a:rPr lang="uk-UA" altLang="ru-RU" dirty="0" err="1"/>
              <a:t>репутаціях</a:t>
            </a:r>
            <a:r>
              <a:rPr lang="uk-UA" altLang="ru-RU" dirty="0"/>
              <a:t> неформальні мережі </a:t>
            </a:r>
            <a:r>
              <a:rPr lang="uk-UA" altLang="ru-RU" dirty="0" err="1"/>
              <a:t>міжособового</a:t>
            </a:r>
            <a:r>
              <a:rPr lang="uk-UA" altLang="ru-RU" dirty="0"/>
              <a:t> </a:t>
            </a:r>
            <a:r>
              <a:rPr lang="uk-UA" altLang="ru-RU" dirty="0" err="1"/>
              <a:t>взаємообміну</a:t>
            </a:r>
            <a:r>
              <a:rPr lang="uk-UA" altLang="ru-RU" dirty="0"/>
              <a:t> “послугами доступу” до дефіциту (“</a:t>
            </a:r>
            <a:r>
              <a:rPr lang="uk-UA" altLang="ru-RU" b="1" dirty="0">
                <a:solidFill>
                  <a:schemeClr val="accent2"/>
                </a:solidFill>
              </a:rPr>
              <a:t>блат</a:t>
            </a:r>
            <a:r>
              <a:rPr lang="uk-UA" altLang="ru-RU" dirty="0"/>
              <a:t>”)</a:t>
            </a:r>
            <a:endParaRPr lang="en-US" altLang="ru-RU" dirty="0"/>
          </a:p>
          <a:p>
            <a:pPr algn="ctr">
              <a:spcBef>
                <a:spcPct val="50000"/>
              </a:spcBef>
            </a:pPr>
            <a:r>
              <a:rPr lang="uk-UA" altLang="ru-RU" u="sng" dirty="0"/>
              <a:t>Добре пристосовані для організації </a:t>
            </a:r>
            <a:r>
              <a:rPr lang="uk-UA" altLang="ru-RU" i="1" u="sng" dirty="0">
                <a:solidFill>
                  <a:schemeClr val="accent2"/>
                </a:solidFill>
              </a:rPr>
              <a:t>протизаконних</a:t>
            </a:r>
            <a:r>
              <a:rPr lang="uk-UA" altLang="ru-RU" u="sng" dirty="0"/>
              <a:t> оборудок, зокрема, </a:t>
            </a:r>
            <a:r>
              <a:rPr lang="uk-UA" altLang="ru-RU" b="1" i="1" u="sng" dirty="0">
                <a:solidFill>
                  <a:schemeClr val="accent6"/>
                </a:solidFill>
              </a:rPr>
              <a:t>КОРУПЦІЇ</a:t>
            </a:r>
            <a:endParaRPr lang="ru-RU" altLang="ru-RU" b="1" i="1" u="sng" dirty="0">
              <a:solidFill>
                <a:schemeClr val="accent6"/>
              </a:solidFill>
            </a:endParaRPr>
          </a:p>
        </p:txBody>
      </p:sp>
      <p:sp>
        <p:nvSpPr>
          <p:cNvPr id="365573" name="AutoShape 5"/>
          <p:cNvSpPr>
            <a:spLocks noChangeArrowheads="1"/>
          </p:cNvSpPr>
          <p:nvPr/>
        </p:nvSpPr>
        <p:spPr bwMode="auto">
          <a:xfrm>
            <a:off x="2597155" y="3240093"/>
            <a:ext cx="7019925" cy="40862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b="1"/>
              <a:t>Неможливість судового захисту контрактів </a:t>
            </a:r>
            <a:endParaRPr lang="ru-RU" altLang="ru-RU" b="1"/>
          </a:p>
        </p:txBody>
      </p:sp>
      <p:sp>
        <p:nvSpPr>
          <p:cNvPr id="365574" name="AutoShape 6"/>
          <p:cNvSpPr>
            <a:spLocks noChangeArrowheads="1"/>
          </p:cNvSpPr>
          <p:nvPr/>
        </p:nvSpPr>
        <p:spPr bwMode="auto">
          <a:xfrm>
            <a:off x="7132644" y="1895481"/>
            <a:ext cx="3089275" cy="715089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b="1" dirty="0"/>
              <a:t>Відсутність верховенства права</a:t>
            </a:r>
            <a:endParaRPr lang="ru-RU" altLang="ru-RU" b="1" dirty="0"/>
          </a:p>
        </p:txBody>
      </p:sp>
      <p:sp>
        <p:nvSpPr>
          <p:cNvPr id="365575" name="AutoShape 7"/>
          <p:cNvSpPr>
            <a:spLocks noChangeArrowheads="1"/>
          </p:cNvSpPr>
          <p:nvPr/>
        </p:nvSpPr>
        <p:spPr bwMode="auto">
          <a:xfrm>
            <a:off x="5521332" y="2284413"/>
            <a:ext cx="358775" cy="595312"/>
          </a:xfrm>
          <a:prstGeom prst="downArrow">
            <a:avLst>
              <a:gd name="adj1" fmla="val 50000"/>
              <a:gd name="adj2" fmla="val 4148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5576" name="AutoShape 8"/>
          <p:cNvSpPr>
            <a:spLocks noChangeArrowheads="1"/>
          </p:cNvSpPr>
          <p:nvPr/>
        </p:nvSpPr>
        <p:spPr bwMode="auto">
          <a:xfrm>
            <a:off x="8547899" y="2758979"/>
            <a:ext cx="258763" cy="263525"/>
          </a:xfrm>
          <a:prstGeom prst="downArrow">
            <a:avLst>
              <a:gd name="adj1" fmla="val 50000"/>
              <a:gd name="adj2" fmla="val 2546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5577" name="AutoShape 9"/>
          <p:cNvSpPr>
            <a:spLocks noChangeArrowheads="1"/>
          </p:cNvSpPr>
          <p:nvPr/>
        </p:nvSpPr>
        <p:spPr bwMode="auto">
          <a:xfrm>
            <a:off x="5991231" y="3776663"/>
            <a:ext cx="258763" cy="265112"/>
          </a:xfrm>
          <a:prstGeom prst="downArrow">
            <a:avLst>
              <a:gd name="adj1" fmla="val 50000"/>
              <a:gd name="adj2" fmla="val 256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5578" name="AutoShape 10"/>
          <p:cNvSpPr>
            <a:spLocks noChangeArrowheads="1"/>
          </p:cNvSpPr>
          <p:nvPr/>
        </p:nvSpPr>
        <p:spPr bwMode="auto">
          <a:xfrm>
            <a:off x="5988056" y="5630863"/>
            <a:ext cx="258763" cy="265112"/>
          </a:xfrm>
          <a:prstGeom prst="downArrow">
            <a:avLst>
              <a:gd name="adj1" fmla="val 50000"/>
              <a:gd name="adj2" fmla="val 2561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365582" name="AutoShape 14"/>
          <p:cNvSpPr>
            <a:spLocks noChangeArrowheads="1"/>
          </p:cNvSpPr>
          <p:nvPr/>
        </p:nvSpPr>
        <p:spPr bwMode="auto">
          <a:xfrm>
            <a:off x="1820868" y="661994"/>
            <a:ext cx="8575675" cy="868323"/>
          </a:xfrm>
          <a:prstGeom prst="roundRect">
            <a:avLst>
              <a:gd name="adj" fmla="val 16667"/>
            </a:avLst>
          </a:prstGeom>
          <a:noFill/>
          <a:ln w="28575" algn="ctr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uk-UA" altLang="ru-RU" dirty="0"/>
              <a:t>Авторитарна модернізація: </a:t>
            </a:r>
            <a:r>
              <a:rPr lang="uk-UA" altLang="ru-RU" dirty="0">
                <a:solidFill>
                  <a:srgbClr val="FFABAB"/>
                </a:solidFill>
              </a:rPr>
              <a:t>закони протирічать практиці</a:t>
            </a:r>
            <a:endParaRPr lang="en-US" altLang="ru-RU" dirty="0">
              <a:solidFill>
                <a:srgbClr val="FFABAB"/>
              </a:solidFill>
            </a:endParaRPr>
          </a:p>
          <a:p>
            <a:pPr algn="ctr">
              <a:spcBef>
                <a:spcPct val="50000"/>
              </a:spcBef>
            </a:pPr>
            <a:r>
              <a:rPr lang="uk-UA" altLang="ru-RU" dirty="0"/>
              <a:t>Заборона нормального ринкового обміну</a:t>
            </a:r>
            <a:r>
              <a:rPr lang="en-US" altLang="ru-RU" dirty="0"/>
              <a:t> </a:t>
            </a:r>
            <a:r>
              <a:rPr lang="uk-UA" altLang="ru-RU" dirty="0"/>
              <a:t>(СРСР)</a:t>
            </a:r>
            <a:endParaRPr lang="ru-RU" alt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5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5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fill="hold"/>
                                        <p:tgtEl>
                                          <p:spTgt spid="3655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"/>
                                        <p:tgtEl>
                                          <p:spTgt spid="365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655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5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fill="hold"/>
                                        <p:tgtEl>
                                          <p:spTgt spid="365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"/>
                                        <p:tgtEl>
                                          <p:spTgt spid="365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65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fill="hold"/>
                                        <p:tgtEl>
                                          <p:spTgt spid="365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"/>
                                        <p:tgtEl>
                                          <p:spTgt spid="365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7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65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" fill="hold"/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fill="hold"/>
                                        <p:tgtEl>
                                          <p:spTgt spid="365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"/>
                                        <p:tgtEl>
                                          <p:spTgt spid="365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5570" grpId="0" animBg="1" autoUpdateAnimBg="0"/>
      <p:bldP spid="365572" grpId="0" animBg="1" autoUpdateAnimBg="0"/>
      <p:bldP spid="365573" grpId="0" animBg="1" autoUpdateAnimBg="0"/>
      <p:bldP spid="365574" grpId="0" animBg="1" autoUpdateAnimBg="0"/>
      <p:bldP spid="36558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474" name="Picture 2" descr="life_getting_complicat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1" y="3481394"/>
            <a:ext cx="2324100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1475" name="Rectangle 3"/>
          <p:cNvSpPr>
            <a:spLocks noChangeArrowheads="1"/>
          </p:cNvSpPr>
          <p:nvPr/>
        </p:nvSpPr>
        <p:spPr bwMode="auto">
          <a:xfrm>
            <a:off x="3929069" y="1355725"/>
            <a:ext cx="4332287" cy="3606800"/>
          </a:xfrm>
          <a:prstGeom prst="rect">
            <a:avLst/>
          </a:prstGeom>
          <a:gradFill rotWithShape="1">
            <a:gsLst>
              <a:gs pos="0">
                <a:schemeClr val="bg2"/>
              </a:gs>
              <a:gs pos="100000">
                <a:schemeClr val="bg2">
                  <a:gamma/>
                  <a:shade val="63922"/>
                  <a:invGamma/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endParaRPr lang="ru-RU" altLang="ru-RU"/>
          </a:p>
        </p:txBody>
      </p:sp>
      <p:sp>
        <p:nvSpPr>
          <p:cNvPr id="361476" name="Rectangle 4"/>
          <p:cNvSpPr>
            <a:spLocks noChangeArrowheads="1"/>
          </p:cNvSpPr>
          <p:nvPr/>
        </p:nvSpPr>
        <p:spPr bwMode="auto">
          <a:xfrm>
            <a:off x="4079776" y="1844825"/>
            <a:ext cx="3816423" cy="2808312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61477" name="Rectangle 5"/>
          <p:cNvSpPr>
            <a:spLocks noChangeArrowheads="1"/>
          </p:cNvSpPr>
          <p:nvPr/>
        </p:nvSpPr>
        <p:spPr bwMode="auto">
          <a:xfrm>
            <a:off x="1524005" y="1012310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ru-RU"/>
          </a:p>
        </p:txBody>
      </p:sp>
      <p:sp>
        <p:nvSpPr>
          <p:cNvPr id="361478" name="Text Box 6"/>
          <p:cNvSpPr txBox="1">
            <a:spLocks noChangeArrowheads="1"/>
          </p:cNvSpPr>
          <p:nvPr/>
        </p:nvSpPr>
        <p:spPr bwMode="auto">
          <a:xfrm>
            <a:off x="5591175" y="593210"/>
            <a:ext cx="2873380" cy="369332"/>
          </a:xfrm>
          <a:prstGeom prst="rect">
            <a:avLst/>
          </a:prstGeom>
          <a:gradFill rotWithShape="1">
            <a:gsLst>
              <a:gs pos="0">
                <a:schemeClr val="bg1">
                  <a:gamma/>
                  <a:tint val="69412"/>
                  <a:invGamma/>
                </a:schemeClr>
              </a:gs>
              <a:gs pos="100000">
                <a:schemeClr val="bg1">
                  <a:alpha val="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uk-UA" alt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Рамки закону бувають</a:t>
            </a:r>
            <a:r>
              <a:rPr lang="en-US" altLang="ru-RU">
                <a:effectLst>
                  <a:outerShdw blurRad="38100" dist="38100" dir="2700000" algn="tl">
                    <a:srgbClr val="000000"/>
                  </a:outerShdw>
                </a:effectLst>
              </a:rPr>
              <a:t>… </a:t>
            </a:r>
            <a:endParaRPr lang="ru-RU" altLang="ru-RU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61479" name="Text Box 7"/>
          <p:cNvSpPr txBox="1">
            <a:spLocks noChangeArrowheads="1"/>
          </p:cNvSpPr>
          <p:nvPr/>
        </p:nvSpPr>
        <p:spPr bwMode="auto">
          <a:xfrm>
            <a:off x="1992314" y="1555750"/>
            <a:ext cx="787241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b="1">
                <a:solidFill>
                  <a:schemeClr val="tx2"/>
                </a:solidFill>
              </a:rPr>
              <a:t>…</a:t>
            </a:r>
            <a:r>
              <a:rPr lang="uk-UA" altLang="ru-RU" sz="2800" b="1">
                <a:solidFill>
                  <a:schemeClr val="tx2"/>
                </a:solidFill>
              </a:rPr>
              <a:t>тісними: важко дотримуватися закону</a:t>
            </a:r>
            <a:endParaRPr lang="ru-RU" altLang="ru-RU" sz="2800" b="1">
              <a:solidFill>
                <a:schemeClr val="tx2"/>
              </a:solidFill>
            </a:endParaRPr>
          </a:p>
        </p:txBody>
      </p:sp>
      <p:sp>
        <p:nvSpPr>
          <p:cNvPr id="361480" name="Text Box 8"/>
          <p:cNvSpPr txBox="1">
            <a:spLocks noChangeArrowheads="1"/>
          </p:cNvSpPr>
          <p:nvPr/>
        </p:nvSpPr>
        <p:spPr bwMode="auto">
          <a:xfrm>
            <a:off x="1524005" y="1176337"/>
            <a:ext cx="239200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2800" b="1">
                <a:solidFill>
                  <a:schemeClr val="accent1"/>
                </a:solidFill>
              </a:rPr>
              <a:t>…</a:t>
            </a:r>
            <a:r>
              <a:rPr lang="uk-UA" altLang="ru-RU" sz="2800" b="1">
                <a:solidFill>
                  <a:schemeClr val="accent1"/>
                </a:solidFill>
              </a:rPr>
              <a:t>широкими</a:t>
            </a:r>
            <a:endParaRPr lang="ru-RU" altLang="ru-RU" sz="2800" b="1">
              <a:solidFill>
                <a:schemeClr val="accent1"/>
              </a:solidFill>
            </a:endParaRPr>
          </a:p>
        </p:txBody>
      </p:sp>
      <p:sp>
        <p:nvSpPr>
          <p:cNvPr id="361481" name="Text Box 9"/>
          <p:cNvSpPr txBox="1">
            <a:spLocks noChangeArrowheads="1"/>
          </p:cNvSpPr>
          <p:nvPr/>
        </p:nvSpPr>
        <p:spPr bwMode="auto">
          <a:xfrm>
            <a:off x="2605092" y="4125914"/>
            <a:ext cx="5859463" cy="1077218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 sz="3200" b="1" dirty="0">
                <a:solidFill>
                  <a:srgbClr val="FF0000"/>
                </a:solidFill>
              </a:rPr>
              <a:t>… </a:t>
            </a:r>
            <a:r>
              <a:rPr lang="uk-UA" altLang="ru-RU" sz="3200" b="1" dirty="0">
                <a:solidFill>
                  <a:srgbClr val="FF33CC"/>
                </a:solidFill>
              </a:rPr>
              <a:t>та</a:t>
            </a:r>
            <a:r>
              <a:rPr lang="en-US" altLang="ru-RU" sz="3200" b="1" dirty="0">
                <a:solidFill>
                  <a:srgbClr val="FF0000"/>
                </a:solidFill>
              </a:rPr>
              <a:t> </a:t>
            </a:r>
            <a:r>
              <a:rPr lang="uk-UA" altLang="ru-RU" sz="3200" b="1" i="1" u="sng" dirty="0">
                <a:solidFill>
                  <a:srgbClr val="FFABAB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НІЯКИМИ</a:t>
            </a:r>
            <a:r>
              <a:rPr lang="en-US" altLang="ru-RU" sz="3200" b="1" dirty="0">
                <a:solidFill>
                  <a:srgbClr val="FFABAB"/>
                </a:solidFill>
              </a:rPr>
              <a:t>: </a:t>
            </a:r>
            <a:r>
              <a:rPr lang="uk-UA" altLang="ru-RU" sz="3200" b="1" dirty="0">
                <a:solidFill>
                  <a:srgbClr val="FFABAB"/>
                </a:solidFill>
              </a:rPr>
              <a:t>неможливо дотриматися законів!</a:t>
            </a:r>
            <a:endParaRPr lang="ru-RU" altLang="ru-RU" sz="3200" b="1" dirty="0">
              <a:solidFill>
                <a:srgbClr val="FFABAB"/>
              </a:solidFill>
            </a:endParaRPr>
          </a:p>
        </p:txBody>
      </p:sp>
      <p:pic>
        <p:nvPicPr>
          <p:cNvPr id="361482" name="Picture 10" descr="j02853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819" y="2249494"/>
            <a:ext cx="1474787" cy="1819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1483" name="Text Box 11"/>
          <p:cNvSpPr txBox="1">
            <a:spLocks noChangeArrowheads="1"/>
          </p:cNvSpPr>
          <p:nvPr/>
        </p:nvSpPr>
        <p:spPr bwMode="auto">
          <a:xfrm>
            <a:off x="1524000" y="4975226"/>
            <a:ext cx="12842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uk-UA" altLang="ru-RU" sz="4000" b="1" u="sng">
                <a:solidFill>
                  <a:schemeClr val="accent2"/>
                </a:solidFill>
              </a:rPr>
              <a:t>АЛЕ</a:t>
            </a:r>
            <a:endParaRPr lang="ru-RU" altLang="ru-RU" sz="4000" b="1" u="sng">
              <a:solidFill>
                <a:schemeClr val="accent2"/>
              </a:solidFill>
            </a:endParaRPr>
          </a:p>
        </p:txBody>
      </p:sp>
      <p:sp>
        <p:nvSpPr>
          <p:cNvPr id="361484" name="Text Box 12"/>
          <p:cNvSpPr txBox="1">
            <a:spLocks noChangeArrowheads="1"/>
          </p:cNvSpPr>
          <p:nvPr/>
        </p:nvSpPr>
        <p:spPr bwMode="auto">
          <a:xfrm rot="21456844">
            <a:off x="1524000" y="5807075"/>
            <a:ext cx="9144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ru-RU" i="1">
                <a:solidFill>
                  <a:srgbClr val="FF9933"/>
                </a:solidFill>
              </a:rPr>
              <a:t>“</a:t>
            </a:r>
            <a:r>
              <a:rPr lang="uk-UA" altLang="ru-RU" i="1">
                <a:solidFill>
                  <a:srgbClr val="FF9933"/>
                </a:solidFill>
              </a:rPr>
              <a:t>Єдиний </a:t>
            </a:r>
            <a:r>
              <a:rPr lang="uk-UA" altLang="ru-RU" i="1" u="sng">
                <a:solidFill>
                  <a:srgbClr val="FF9933"/>
                </a:solidFill>
              </a:rPr>
              <a:t>дійсно</a:t>
            </a:r>
            <a:r>
              <a:rPr lang="uk-UA" altLang="ru-RU" i="1">
                <a:solidFill>
                  <a:srgbClr val="FF9933"/>
                </a:solidFill>
              </a:rPr>
              <a:t> заборонний знак – бетонний блок поперек дороги. Все решта – це “платна дорога”</a:t>
            </a:r>
            <a:r>
              <a:rPr lang="en-US" altLang="ru-RU" i="1">
                <a:solidFill>
                  <a:srgbClr val="FF9933"/>
                </a:solidFill>
              </a:rPr>
              <a:t>”</a:t>
            </a:r>
            <a:endParaRPr lang="ru-RU" altLang="ru-RU" i="1">
              <a:solidFill>
                <a:srgbClr val="FF9933"/>
              </a:solidFill>
            </a:endParaRPr>
          </a:p>
        </p:txBody>
      </p:sp>
      <p:sp>
        <p:nvSpPr>
          <p:cNvPr id="361488" name="Text Box 16"/>
          <p:cNvSpPr txBox="1">
            <a:spLocks noChangeArrowheads="1"/>
          </p:cNvSpPr>
          <p:nvPr/>
        </p:nvSpPr>
        <p:spPr bwMode="auto">
          <a:xfrm>
            <a:off x="1524000" y="1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C8"/>
                    </a:gs>
                    <a:gs pos="100000">
                      <a:srgbClr val="000062"/>
                    </a:gs>
                  </a:gsLst>
                  <a:path path="shape">
                    <a:fillToRect l="50000" t="50000" r="50000" b="50000"/>
                  </a:path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/>
          <a:p>
            <a:pPr eaLnBrk="0" hangingPunct="0"/>
            <a:r>
              <a:rPr lang="uk-UA" altLang="ru-RU" sz="3600" b="1" dirty="0">
                <a:solidFill>
                  <a:schemeClr val="tx2"/>
                </a:solidFill>
              </a:rPr>
              <a:t>Закони, за якими неможливо жити </a:t>
            </a:r>
            <a:endParaRPr lang="uk-UA" altLang="ru-RU" sz="2000" b="1" dirty="0">
              <a:solidFill>
                <a:schemeClr val="tx2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14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1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361476"/>
                                        </p:tgtEl>
                                      </p:cBhvr>
                                      <p:by x="14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1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0" presetID="0" presetClass="path" presetSubtype="0" repeatCount="200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2.22222E-6 C -0.00069 -0.02825 0.00347 -0.05718 -0.00191 -0.0845 C -0.0033 -0.09121 -0.01233 -0.08588 -0.01736 -0.08704 C -0.01927 -0.0875 -0.02118 -0.08912 -0.02309 -0.08959 C -0.02951 -0.09098 -0.03594 -0.09144 -0.04236 -0.09237 C -0.05903 -0.09792 -0.07326 -0.097 -0.09045 -0.09491 C -0.09375 -0.08125 -0.0967 -0.06737 -0.1 -0.05371 C -0.10139 -0.04838 -0.10434 -0.04375 -0.10573 -0.03843 C -0.10746 -0.01713 -0.11059 -0.00186 -0.11545 0.01805 C -0.11823 0.02893 -0.1184 0.0405 -0.12118 0.05138 C -0.12066 0.06481 -0.125 0.11458 -0.10955 0.12824 C -0.10694 0.13055 -0.09566 0.13287 -0.09427 0.13333 C -0.03316 0.13194 0.03941 0.13981 0.1 0.11296 C 0.10521 0.10578 0.10382 0.10717 0.11146 0.1 C 0.11528 0.09652 0.12309 0.08981 0.12309 0.08981 C 0.12569 0.07638 0.12674 0.0625 0.12882 0.04884 C 0.12813 0.00092 0.12813 -0.047 0.12691 -0.09491 C 0.12691 -0.09723 0.12431 -0.11158 0.12118 -0.11274 C 0.11302 -0.11551 0.10451 -0.11436 0.09618 -0.11528 C 0.08281 -0.12107 0.08733 -0.11644 0.08073 -0.1257 C 0.05 -0.12223 0.03941 -0.12338 0.01545 -0.11274 C 0.0125 -0.10903 0.00781 -0.10718 0.00573 -0.10255 C 0.00365 -0.09792 0.00191 -0.08704 0.00191 -0.08704 C 0.00122 -0.06227 0.00122 -0.0375 -3.88889E-6 -0.01274 C -0.00069 0.00115 -0.00399 -0.01065 -3.88889E-6 2.22222E-6 Z " pathEditMode="relative" ptsTypes="fffffffffffffffffffffffff">
                                      <p:cBhvr>
                                        <p:cTn id="31" dur="2000" fill="hold"/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2000" fill="hold"/>
                                        <p:tgtEl>
                                          <p:spTgt spid="361476"/>
                                        </p:tgtEl>
                                      </p:cBhvr>
                                      <p:by x="60000" y="60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6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0" presetID="0" presetClass="path" presetSubtype="0" repeatCount="2000" accel="50000" decel="50000" autoRev="1" fill="remove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C 0.00104 -0.00185 0.00034 -0.00439 -0.00191 -0.00625 C -0.00243 -0.00601 -0.00278 -0.00532 -0.0033 -0.00555 C -0.00365 -0.00601 -0.00365 -0.00625 -0.00382 -0.00694 C -0.004 -0.00787 -0.004 -0.00949 -0.00417 -0.01018 C -0.00434 -0.01018 -0.00886 -0.01018 -0.00955 -0.00995 C -0.01476 -0.00787 -0.01025 -0.00902 -0.01407 -0.00833 C -0.01407 -0.00787 -0.01407 -0.0074 -0.01459 -0.00694 C -0.01493 -0.00625 -0.01615 -0.00509 -0.01615 -0.00486 C -0.0165 -0.00393 -0.01667 -0.00185 -0.01736 -0.00092 C -0.01841 0.00047 -0.01823 -0.00023 -0.01841 0.00162 C -0.01841 0.00394 -0.01841 0.00672 -0.01841 0.00949 C -0.01806 0.0125 -0.01285 0.01274 -0.01025 0.01366 C -0.00591 0.01297 -0.00157 0.01297 0.00277 0.01274 C 0.00486 0.0125 0.00486 0.01181 0.00694 0.01088 C 0.00885 0.00996 0.01093 0.00949 0.01302 0.00926 C 0.01614 0.00556 0.01701 -0.00139 0.0118 -0.00439 C 0.01128 -0.00578 0.01041 -0.00625 0.00868 -0.00625 C 0.00833 -0.00648 0.00816 -0.00694 0.00746 -0.00694 C 0.00486 -0.00717 0.00486 -0.00601 0.00295 -0.00532 C 0.0026 -0.00509 0.00173 -0.00509 0.00104 -0.00509 C 0.00052 -0.00439 3.61111E-6 -0.00439 -0.00035 -0.00439 C -0.00052 -0.00393 -0.00035 -0.00324 -0.0007 -0.00324 C -0.00139 -0.00277 -0.00209 -0.00347 -0.00278 -0.0037 C -0.00591 -0.00092 -0.00035 -0.00139 0.00156 -0.00115 C 0.00052 -0.00023 0.00104 -0.00046 3.61111E-6 -3.7037E-6 Z " pathEditMode="relative" rAng="0" ptsTypes="ffffffffffffffffffffffffff">
                                      <p:cBhvr>
                                        <p:cTn id="41" dur="2000" fill="hold"/>
                                        <p:tgtEl>
                                          <p:spTgt spid="3614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1620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35" presetClass="emph" presetSubtype="0" repeatCount="3000" fill="remove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3" dur="1000" fill="hold"/>
                                        <p:tgtEl>
                                          <p:spTgt spid="36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0"/>
                                        <p:tgtEl>
                                          <p:spTgt spid="3614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61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61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61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361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61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61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67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61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 tmFilter="0,0; .5, 1; 1, 1"/>
                                        <p:tgtEl>
                                          <p:spTgt spid="361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1478" grpId="0" animBg="1"/>
      <p:bldP spid="361479" grpId="0"/>
      <p:bldP spid="361479" grpId="1"/>
      <p:bldP spid="361480" grpId="0"/>
      <p:bldP spid="361480" grpId="1"/>
      <p:bldP spid="361481" grpId="0" animBg="1"/>
      <p:bldP spid="361483" grpId="0"/>
      <p:bldP spid="36148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4124326" y="2551114"/>
            <a:ext cx="3941763" cy="1754187"/>
          </a:xfrm>
          <a:prstGeom prst="ellipse">
            <a:avLst/>
          </a:prstGeom>
          <a:solidFill>
            <a:schemeClr val="accent1"/>
          </a:solidFill>
          <a:ln w="762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</a:pPr>
            <a:r>
              <a:rPr lang="uk-UA" altLang="ru-RU" sz="4000" b="1">
                <a:solidFill>
                  <a:srgbClr val="000062"/>
                </a:solidFill>
              </a:rPr>
              <a:t>“Правила</a:t>
            </a:r>
            <a:r>
              <a:rPr lang="ru-RU" altLang="ru-RU" sz="4000" b="1">
                <a:solidFill>
                  <a:srgbClr val="000062"/>
                </a:solidFill>
              </a:rPr>
              <a:t>     гри</a:t>
            </a:r>
            <a:r>
              <a:rPr lang="uk-UA" altLang="ru-RU" sz="4000" b="1">
                <a:solidFill>
                  <a:srgbClr val="000062"/>
                </a:solidFill>
              </a:rPr>
              <a:t>”</a:t>
            </a:r>
            <a:endParaRPr lang="en-US" altLang="ru-RU" sz="4000" b="1">
              <a:solidFill>
                <a:srgbClr val="000062"/>
              </a:solidFill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 rot="21084128">
            <a:off x="3230564" y="2852738"/>
            <a:ext cx="5729287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 i="1"/>
              <a:t>«погана р</a:t>
            </a:r>
            <a:r>
              <a:rPr lang="uk-UA" altLang="ru-RU" sz="4400" i="1"/>
              <a:t>івновага</a:t>
            </a:r>
            <a:r>
              <a:rPr lang="ru-RU" altLang="ru-RU" sz="4400" i="1"/>
              <a:t>»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5400675" y="5322888"/>
            <a:ext cx="1365250" cy="577850"/>
          </a:xfrm>
          <a:prstGeom prst="hexagon">
            <a:avLst>
              <a:gd name="adj" fmla="val 59066"/>
              <a:gd name="vf" fmla="val 115470"/>
            </a:avLst>
          </a:prstGeom>
          <a:noFill/>
          <a:ln w="76200" algn="ctr">
            <a:solidFill>
              <a:srgbClr val="535F2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uk-UA" altLang="ru-RU" sz="2000" b="1"/>
              <a:t>гравець</a:t>
            </a:r>
            <a:endParaRPr lang="en-US" altLang="ru-RU" sz="2000" b="1"/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>
            <a:off x="9355138" y="3130550"/>
            <a:ext cx="1312862" cy="622300"/>
          </a:xfrm>
          <a:prstGeom prst="hexagon">
            <a:avLst>
              <a:gd name="adj" fmla="val 52742"/>
              <a:gd name="vf" fmla="val 115470"/>
            </a:avLst>
          </a:prstGeom>
          <a:noFill/>
          <a:ln w="76200" algn="ctr">
            <a:solidFill>
              <a:srgbClr val="535F2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uk-UA" altLang="ru-RU" sz="2000" b="1"/>
              <a:t>гравець</a:t>
            </a:r>
            <a:endParaRPr lang="en-US" altLang="ru-RU" sz="2000" b="1"/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>
            <a:off x="1524001" y="3130550"/>
            <a:ext cx="1382713" cy="622300"/>
          </a:xfrm>
          <a:prstGeom prst="hexagon">
            <a:avLst>
              <a:gd name="adj" fmla="val 55548"/>
              <a:gd name="vf" fmla="val 115470"/>
            </a:avLst>
          </a:prstGeom>
          <a:noFill/>
          <a:ln w="76200" algn="ctr">
            <a:solidFill>
              <a:srgbClr val="535F2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uk-UA" altLang="ru-RU" sz="2000" b="1"/>
              <a:t>гравець</a:t>
            </a:r>
            <a:endParaRPr lang="en-US" altLang="ru-RU" sz="2000" b="1"/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5416551" y="981076"/>
            <a:ext cx="1382713" cy="625475"/>
          </a:xfrm>
          <a:prstGeom prst="hexagon">
            <a:avLst>
              <a:gd name="adj" fmla="val 55267"/>
              <a:gd name="vf" fmla="val 115470"/>
            </a:avLst>
          </a:prstGeom>
          <a:noFill/>
          <a:ln w="76200" algn="ctr">
            <a:solidFill>
              <a:srgbClr val="535F2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uk-UA" altLang="ru-RU" sz="2000" b="1"/>
              <a:t>гравець</a:t>
            </a:r>
            <a:endParaRPr lang="en-US" altLang="ru-RU" sz="2000" b="1"/>
          </a:p>
        </p:txBody>
      </p:sp>
      <p:cxnSp>
        <p:nvCxnSpPr>
          <p:cNvPr id="7176" name="AutoShape 8"/>
          <p:cNvCxnSpPr>
            <a:cxnSpLocks noChangeShapeType="1"/>
          </p:cNvCxnSpPr>
          <p:nvPr/>
        </p:nvCxnSpPr>
        <p:spPr bwMode="auto">
          <a:xfrm>
            <a:off x="2927351" y="3429000"/>
            <a:ext cx="1128713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7" name="AutoShape 9"/>
          <p:cNvCxnSpPr>
            <a:cxnSpLocks noChangeShapeType="1"/>
          </p:cNvCxnSpPr>
          <p:nvPr/>
        </p:nvCxnSpPr>
        <p:spPr bwMode="auto">
          <a:xfrm>
            <a:off x="6096000" y="1628776"/>
            <a:ext cx="0" cy="8937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8" name="AutoShape 10"/>
          <p:cNvCxnSpPr>
            <a:cxnSpLocks noChangeShapeType="1"/>
            <a:stCxn id="7172" idx="0"/>
          </p:cNvCxnSpPr>
          <p:nvPr/>
        </p:nvCxnSpPr>
        <p:spPr bwMode="auto">
          <a:xfrm flipV="1">
            <a:off x="6083300" y="4343400"/>
            <a:ext cx="12700" cy="9413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179" name="AutoShape 11"/>
          <p:cNvCxnSpPr>
            <a:cxnSpLocks noChangeShapeType="1"/>
            <a:stCxn id="7173" idx="1"/>
            <a:endCxn id="7170" idx="6"/>
          </p:cNvCxnSpPr>
          <p:nvPr/>
        </p:nvCxnSpPr>
        <p:spPr bwMode="auto">
          <a:xfrm flipH="1" flipV="1">
            <a:off x="8104188" y="3429000"/>
            <a:ext cx="1212850" cy="1270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-240704" y="6003926"/>
            <a:ext cx="12432704" cy="861774"/>
          </a:xfrm>
          <a:prstGeom prst="rect">
            <a:avLst/>
          </a:prstGeom>
          <a:gradFill rotWithShape="1">
            <a:gsLst>
              <a:gs pos="0">
                <a:srgbClr val="0000C8">
                  <a:gamma/>
                  <a:tint val="58824"/>
                  <a:invGamma/>
                </a:srgbClr>
              </a:gs>
              <a:gs pos="100000">
                <a:srgbClr val="0000C8">
                  <a:alpha val="3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/>
          <a:p>
            <a:pPr algn="ctr" eaLnBrk="0" hangingPunct="0"/>
            <a:r>
              <a:rPr lang="uk-UA" altLang="ru-RU" sz="2800" b="1" dirty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відсутності верховенства права людина раціонально порушує закон, допоки очікує того ж від решти</a:t>
            </a:r>
            <a:endParaRPr lang="ru-RU" alt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181" name="AutoShape 13"/>
          <p:cNvSpPr>
            <a:spLocks/>
          </p:cNvSpPr>
          <p:nvPr/>
        </p:nvSpPr>
        <p:spPr bwMode="auto">
          <a:xfrm>
            <a:off x="8224839" y="1171575"/>
            <a:ext cx="2111375" cy="609600"/>
          </a:xfrm>
          <a:prstGeom prst="borderCallout2">
            <a:avLst>
              <a:gd name="adj1" fmla="val 18750"/>
              <a:gd name="adj2" fmla="val -3611"/>
              <a:gd name="adj3" fmla="val 18750"/>
              <a:gd name="adj4" fmla="val -9625"/>
              <a:gd name="adj5" fmla="val 312500"/>
              <a:gd name="adj6" fmla="val -1594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altLang="ru-RU" sz="2000"/>
              <a:t>Вигідні для всіх разом </a:t>
            </a:r>
            <a:endParaRPr lang="ru-RU" altLang="ru-RU" sz="2000"/>
          </a:p>
        </p:txBody>
      </p:sp>
      <p:sp>
        <p:nvSpPr>
          <p:cNvPr id="7182" name="AutoShape 14"/>
          <p:cNvSpPr>
            <a:spLocks/>
          </p:cNvSpPr>
          <p:nvPr/>
        </p:nvSpPr>
        <p:spPr bwMode="auto">
          <a:xfrm rot="16200000" flipH="1">
            <a:off x="1377156" y="4007644"/>
            <a:ext cx="1817688" cy="1524000"/>
          </a:xfrm>
          <a:prstGeom prst="borderCallout2">
            <a:avLst>
              <a:gd name="adj1" fmla="val 96069"/>
              <a:gd name="adj2" fmla="val -2190"/>
              <a:gd name="adj3" fmla="val 104884"/>
              <a:gd name="adj4" fmla="val -2190"/>
              <a:gd name="adj5" fmla="val 105407"/>
              <a:gd name="adj6" fmla="val -2312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r>
              <a:rPr lang="uk-UA" altLang="ru-RU" sz="2000"/>
              <a:t>Порушення правил додатково збагачує порушника</a:t>
            </a:r>
            <a:endParaRPr lang="ru-RU" altLang="ru-RU" sz="2000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191344" y="-57150"/>
            <a:ext cx="1188132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uk-UA" altLang="ru-RU" sz="3200" b="1" dirty="0">
                <a:solidFill>
                  <a:schemeClr val="tx2"/>
                </a:solidFill>
              </a:rPr>
              <a:t>Недотримання закону – «погана </a:t>
            </a:r>
            <a:r>
              <a:rPr lang="uk-UA" altLang="ru-RU" sz="3200" b="1" dirty="0" err="1">
                <a:solidFill>
                  <a:schemeClr val="tx2"/>
                </a:solidFill>
              </a:rPr>
              <a:t>рівновага»</a:t>
            </a:r>
            <a:r>
              <a:rPr lang="uk-UA" altLang="ru-RU" sz="2000" dirty="0" err="1"/>
              <a:t>Генрі</a:t>
            </a:r>
            <a:r>
              <a:rPr lang="uk-UA" altLang="ru-RU" sz="2000" dirty="0"/>
              <a:t> </a:t>
            </a:r>
            <a:r>
              <a:rPr lang="uk-UA" altLang="ru-RU" sz="2000" dirty="0" err="1"/>
              <a:t>Гейл</a:t>
            </a:r>
            <a:r>
              <a:rPr lang="uk-UA" altLang="ru-RU" sz="2000" dirty="0"/>
              <a:t>, 2014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 rot="21001358">
            <a:off x="5591175" y="3660925"/>
            <a:ext cx="1339850" cy="46166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uk-UA" altLang="ru-RU" sz="2400" b="1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СТІЙКА</a:t>
            </a:r>
            <a:endParaRPr lang="ru-RU" altLang="ru-RU" sz="2400" b="1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7188" name="Picture 20" descr="origi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-963488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-12700" y="721251"/>
            <a:ext cx="12192000" cy="606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uk-UA" altLang="ru-RU" sz="8800" b="1" dirty="0">
                <a:solidFill>
                  <a:srgbClr val="E6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uk-UA" altLang="ru-RU" sz="6000" b="1" dirty="0">
                <a:solidFill>
                  <a:srgbClr val="E6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Аби “</a:t>
            </a:r>
            <a:r>
              <a:rPr lang="uk-UA" altLang="ru-RU" sz="6000" b="1" dirty="0" err="1">
                <a:solidFill>
                  <a:srgbClr val="E6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розрулювати</a:t>
            </a:r>
            <a:r>
              <a:rPr lang="uk-UA" altLang="ru-RU" sz="6000" b="1" dirty="0">
                <a:solidFill>
                  <a:srgbClr val="E6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” необхідні “</a:t>
            </a:r>
            <a:r>
              <a:rPr lang="uk-UA" altLang="ru-RU" sz="6000" b="1" dirty="0" err="1">
                <a:solidFill>
                  <a:srgbClr val="E6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рєшали</a:t>
            </a:r>
            <a:r>
              <a:rPr lang="uk-UA" altLang="ru-RU" sz="6000" b="1" dirty="0">
                <a:solidFill>
                  <a:srgbClr val="E6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” – «начальники»</a:t>
            </a:r>
          </a:p>
          <a:p>
            <a:pPr algn="ctr"/>
            <a:endParaRPr lang="uk-UA" altLang="ru-RU" sz="6000" b="1" dirty="0">
              <a:solidFill>
                <a:srgbClr val="E6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uk-UA" altLang="ru-RU" sz="6000" b="1" dirty="0">
                <a:solidFill>
                  <a:srgbClr val="E6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І до них же звертаються по захист прав</a:t>
            </a:r>
          </a:p>
          <a:p>
            <a:pPr algn="ctr"/>
            <a:endParaRPr lang="ru-RU" altLang="ru-RU" sz="6000" b="1" dirty="0">
              <a:solidFill>
                <a:srgbClr val="E6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484987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1" presetID="7" presetClass="emph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3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5" dur="indefinit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8"/>
                                      </p:to>
                                    </p:set>
                                    <p:animEffect filter="image" prLst="opacity: 0.8">
                                      <p:cBhvr rctx="IE">
                                        <p:cTn id="36" dur="indefinite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7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50" presetID="7" presetClass="emph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4" dur="indefinit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6"/>
                                      </p:to>
                                    </p:set>
                                    <p:animEffect filter="image" prLst="opacity: 0.6">
                                      <p:cBhvr rctx="IE">
                                        <p:cTn id="55" dur="indefinite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2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9" presetID="7" presetClass="emph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3" dur="indefinit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74" dur="indefinite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10500"/>
                            </p:stCondLst>
                            <p:childTnLst>
                              <p:par>
                                <p:cTn id="7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81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1500"/>
                            </p:stCondLst>
                            <p:childTnLst>
                              <p:par>
                                <p:cTn id="88" presetID="7" presetClass="emph" presetSubtype="2" accel="50000" decel="5000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2" dur="indefinit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93" dur="indefinite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 nodeType="afterGroup">
                            <p:stCondLst>
                              <p:cond delay="13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111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112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35" presetClass="emph" presetSubtype="0" repeatCount="2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6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35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18" dur="5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7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1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24" presetID="3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5" dur="1000" fill="hold"/>
                                        <p:tgtEl>
                                          <p:spTgt spid="71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6969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9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0" dur="1000" fill="hold"/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3" presetClass="emph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2" dur="500" fill="hold"/>
                                        <p:tgtEl>
                                          <p:spTgt spid="7175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4" presetID="5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385" decel="100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385" decel="100000"/>
                                        <p:tgtEl>
                                          <p:spTgt spid="718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8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9" dur="385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41" dur="385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 nodeType="clickPar">
                      <p:stCondLst>
                        <p:cond delay="indefinite"/>
                      </p:stCondLst>
                      <p:childTnLst>
                        <p:par>
                          <p:cTn id="1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1000"/>
                                        <p:tgtEl>
                                          <p:spTgt spid="7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 nodeType="clickPar">
                      <p:stCondLst>
                        <p:cond delay="indefinite"/>
                      </p:stCondLst>
                      <p:childTnLst>
                        <p:par>
                          <p:cTn id="1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 animBg="1"/>
      <p:bldP spid="7170" grpId="1" animBg="1"/>
      <p:bldP spid="7171" grpId="0"/>
      <p:bldP spid="7171" grpId="1"/>
      <p:bldP spid="7172" grpId="0" animBg="1"/>
      <p:bldP spid="7173" grpId="0" animBg="1"/>
      <p:bldP spid="7174" grpId="0" animBg="1"/>
      <p:bldP spid="7175" grpId="0" animBg="1"/>
      <p:bldP spid="7175" grpId="1"/>
      <p:bldP spid="7175" grpId="2"/>
      <p:bldP spid="7175" grpId="3" animBg="1"/>
      <p:bldP spid="7180" grpId="0" animBg="1"/>
      <p:bldP spid="7181" grpId="0" animBg="1"/>
      <p:bldP spid="7182" grpId="0" animBg="1"/>
      <p:bldP spid="7187" grpId="0" animBg="1"/>
      <p:bldP spid="718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Oval 2"/>
          <p:cNvSpPr>
            <a:spLocks noChangeArrowheads="1"/>
          </p:cNvSpPr>
          <p:nvPr/>
        </p:nvSpPr>
        <p:spPr bwMode="auto">
          <a:xfrm>
            <a:off x="4111631" y="2563819"/>
            <a:ext cx="3941763" cy="1754187"/>
          </a:xfrm>
          <a:prstGeom prst="ellipse">
            <a:avLst/>
          </a:prstGeom>
          <a:solidFill>
            <a:schemeClr val="accent1"/>
          </a:solidFill>
          <a:ln w="762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</a:pPr>
            <a:r>
              <a:rPr lang="uk-UA" altLang="ru-RU" sz="4000" b="1">
                <a:solidFill>
                  <a:srgbClr val="000062"/>
                </a:solidFill>
              </a:rPr>
              <a:t>“Правила</a:t>
            </a:r>
            <a:r>
              <a:rPr lang="ru-RU" altLang="ru-RU" sz="4000" b="1">
                <a:solidFill>
                  <a:srgbClr val="000062"/>
                </a:solidFill>
              </a:rPr>
              <a:t> гри</a:t>
            </a:r>
            <a:r>
              <a:rPr lang="uk-UA" altLang="ru-RU" sz="4000" b="1">
                <a:solidFill>
                  <a:srgbClr val="000062"/>
                </a:solidFill>
              </a:rPr>
              <a:t>”</a:t>
            </a:r>
            <a:endParaRPr lang="en-US" altLang="ru-RU" sz="4000" b="1">
              <a:solidFill>
                <a:srgbClr val="000062"/>
              </a:solidFill>
            </a:endParaRPr>
          </a:p>
        </p:txBody>
      </p:sp>
      <p:sp>
        <p:nvSpPr>
          <p:cNvPr id="427011" name="Oval 3"/>
          <p:cNvSpPr>
            <a:spLocks noChangeArrowheads="1"/>
          </p:cNvSpPr>
          <p:nvPr/>
        </p:nvSpPr>
        <p:spPr bwMode="auto">
          <a:xfrm>
            <a:off x="4111631" y="2563819"/>
            <a:ext cx="3941763" cy="1754187"/>
          </a:xfrm>
          <a:prstGeom prst="ellipse">
            <a:avLst/>
          </a:prstGeom>
          <a:solidFill>
            <a:schemeClr val="accent1"/>
          </a:solidFill>
          <a:ln w="76200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 eaLnBrk="0" hangingPunct="0">
              <a:spcBef>
                <a:spcPct val="50000"/>
              </a:spcBef>
            </a:pPr>
            <a:r>
              <a:rPr lang="uk-UA" altLang="ru-RU" sz="4000" b="1">
                <a:solidFill>
                  <a:srgbClr val="000062"/>
                </a:solidFill>
              </a:rPr>
              <a:t>“Правила</a:t>
            </a:r>
            <a:r>
              <a:rPr lang="ru-RU" altLang="ru-RU" sz="4000" b="1">
                <a:solidFill>
                  <a:srgbClr val="000062"/>
                </a:solidFill>
              </a:rPr>
              <a:t>     гри</a:t>
            </a:r>
            <a:r>
              <a:rPr lang="uk-UA" altLang="ru-RU" sz="4000" b="1">
                <a:solidFill>
                  <a:srgbClr val="000062"/>
                </a:solidFill>
              </a:rPr>
              <a:t>”</a:t>
            </a:r>
            <a:endParaRPr lang="en-US" altLang="ru-RU" sz="4000" b="1">
              <a:solidFill>
                <a:srgbClr val="000062"/>
              </a:solidFill>
            </a:endParaRPr>
          </a:p>
        </p:txBody>
      </p:sp>
      <p:sp>
        <p:nvSpPr>
          <p:cNvPr id="427012" name="Text Box 4"/>
          <p:cNvSpPr txBox="1">
            <a:spLocks noChangeArrowheads="1"/>
          </p:cNvSpPr>
          <p:nvPr/>
        </p:nvSpPr>
        <p:spPr bwMode="auto">
          <a:xfrm rot="21084128">
            <a:off x="3575056" y="2849021"/>
            <a:ext cx="5370513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4400" i="1"/>
              <a:t>«погана р</a:t>
            </a:r>
            <a:r>
              <a:rPr lang="uk-UA" altLang="ru-RU" sz="4400" i="1"/>
              <a:t>івновага</a:t>
            </a:r>
            <a:r>
              <a:rPr lang="ru-RU" altLang="ru-RU" sz="4400" i="1"/>
              <a:t>»</a:t>
            </a:r>
          </a:p>
        </p:txBody>
      </p:sp>
      <p:sp>
        <p:nvSpPr>
          <p:cNvPr id="427013" name="AutoShape 5"/>
          <p:cNvSpPr>
            <a:spLocks noChangeArrowheads="1"/>
          </p:cNvSpPr>
          <p:nvPr/>
        </p:nvSpPr>
        <p:spPr bwMode="auto">
          <a:xfrm>
            <a:off x="5400678" y="5322891"/>
            <a:ext cx="1365251" cy="577851"/>
          </a:xfrm>
          <a:prstGeom prst="hexagon">
            <a:avLst>
              <a:gd name="adj" fmla="val 59066"/>
              <a:gd name="vf" fmla="val 115470"/>
            </a:avLst>
          </a:prstGeom>
          <a:noFill/>
          <a:ln w="76200" algn="ctr">
            <a:solidFill>
              <a:srgbClr val="535F2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uk-UA" altLang="ru-RU" sz="2000" b="1"/>
              <a:t>гравець</a:t>
            </a:r>
            <a:endParaRPr lang="en-US" altLang="ru-RU" sz="2000" b="1"/>
          </a:p>
        </p:txBody>
      </p:sp>
      <p:sp>
        <p:nvSpPr>
          <p:cNvPr id="427014" name="AutoShape 6"/>
          <p:cNvSpPr>
            <a:spLocks noChangeArrowheads="1"/>
          </p:cNvSpPr>
          <p:nvPr/>
        </p:nvSpPr>
        <p:spPr bwMode="auto">
          <a:xfrm>
            <a:off x="9355141" y="3130551"/>
            <a:ext cx="1312863" cy="622300"/>
          </a:xfrm>
          <a:prstGeom prst="hexagon">
            <a:avLst>
              <a:gd name="adj" fmla="val 52742"/>
              <a:gd name="vf" fmla="val 115470"/>
            </a:avLst>
          </a:prstGeom>
          <a:noFill/>
          <a:ln w="76200" algn="ctr">
            <a:solidFill>
              <a:srgbClr val="535F2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uk-UA" altLang="ru-RU" sz="2000" b="1"/>
              <a:t>гравець</a:t>
            </a:r>
            <a:endParaRPr lang="en-US" altLang="ru-RU" sz="2000" b="1"/>
          </a:p>
        </p:txBody>
      </p:sp>
      <p:sp>
        <p:nvSpPr>
          <p:cNvPr id="427015" name="AutoShape 7"/>
          <p:cNvSpPr>
            <a:spLocks noChangeArrowheads="1"/>
          </p:cNvSpPr>
          <p:nvPr/>
        </p:nvSpPr>
        <p:spPr bwMode="auto">
          <a:xfrm>
            <a:off x="1524007" y="3130551"/>
            <a:ext cx="1382713" cy="622300"/>
          </a:xfrm>
          <a:prstGeom prst="hexagon">
            <a:avLst>
              <a:gd name="adj" fmla="val 55548"/>
              <a:gd name="vf" fmla="val 115470"/>
            </a:avLst>
          </a:prstGeom>
          <a:noFill/>
          <a:ln w="76200" algn="ctr">
            <a:solidFill>
              <a:srgbClr val="535F2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uk-UA" altLang="ru-RU" sz="2000" b="1"/>
              <a:t>гравець</a:t>
            </a:r>
            <a:endParaRPr lang="en-US" altLang="ru-RU" sz="2000" b="1"/>
          </a:p>
        </p:txBody>
      </p:sp>
      <p:sp>
        <p:nvSpPr>
          <p:cNvPr id="427016" name="AutoShape 8"/>
          <p:cNvSpPr>
            <a:spLocks noChangeArrowheads="1"/>
          </p:cNvSpPr>
          <p:nvPr/>
        </p:nvSpPr>
        <p:spPr bwMode="auto">
          <a:xfrm>
            <a:off x="5391156" y="968380"/>
            <a:ext cx="1382713" cy="625475"/>
          </a:xfrm>
          <a:prstGeom prst="hexagon">
            <a:avLst>
              <a:gd name="adj" fmla="val 55267"/>
              <a:gd name="vf" fmla="val 115470"/>
            </a:avLst>
          </a:prstGeom>
          <a:noFill/>
          <a:ln w="76200" algn="ctr">
            <a:solidFill>
              <a:srgbClr val="535F2B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spcBef>
                <a:spcPct val="50000"/>
              </a:spcBef>
            </a:pPr>
            <a:r>
              <a:rPr lang="uk-UA" altLang="ru-RU" sz="2000" b="1"/>
              <a:t>гравець</a:t>
            </a:r>
            <a:endParaRPr lang="en-US" altLang="ru-RU" sz="2000" b="1"/>
          </a:p>
        </p:txBody>
      </p:sp>
      <p:sp>
        <p:nvSpPr>
          <p:cNvPr id="427017" name="Text Box 9"/>
          <p:cNvSpPr txBox="1">
            <a:spLocks noChangeArrowheads="1"/>
          </p:cNvSpPr>
          <p:nvPr/>
        </p:nvSpPr>
        <p:spPr bwMode="auto">
          <a:xfrm>
            <a:off x="1524000" y="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 altLang="ru-RU" sz="2800">
              <a:solidFill>
                <a:srgbClr val="000000"/>
              </a:solidFill>
            </a:endParaRPr>
          </a:p>
        </p:txBody>
      </p:sp>
      <p:cxnSp>
        <p:nvCxnSpPr>
          <p:cNvPr id="427018" name="AutoShape 10"/>
          <p:cNvCxnSpPr>
            <a:cxnSpLocks noChangeShapeType="1"/>
            <a:stCxn id="427015" idx="3"/>
            <a:endCxn id="427011" idx="2"/>
          </p:cNvCxnSpPr>
          <p:nvPr/>
        </p:nvCxnSpPr>
        <p:spPr bwMode="auto">
          <a:xfrm>
            <a:off x="2944813" y="3441700"/>
            <a:ext cx="1128712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7019" name="AutoShape 11"/>
          <p:cNvCxnSpPr>
            <a:cxnSpLocks noChangeShapeType="1"/>
            <a:stCxn id="427016" idx="2"/>
            <a:endCxn id="427011" idx="0"/>
          </p:cNvCxnSpPr>
          <p:nvPr/>
        </p:nvCxnSpPr>
        <p:spPr bwMode="auto">
          <a:xfrm>
            <a:off x="6083300" y="1631956"/>
            <a:ext cx="0" cy="893763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7020" name="AutoShape 12"/>
          <p:cNvCxnSpPr>
            <a:cxnSpLocks noChangeShapeType="1"/>
            <a:stCxn id="427013" idx="0"/>
            <a:endCxn id="427010" idx="4"/>
          </p:cNvCxnSpPr>
          <p:nvPr/>
        </p:nvCxnSpPr>
        <p:spPr bwMode="auto">
          <a:xfrm flipV="1">
            <a:off x="6083300" y="4356100"/>
            <a:ext cx="0" cy="928688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7021" name="AutoShape 13"/>
          <p:cNvCxnSpPr>
            <a:cxnSpLocks noChangeShapeType="1"/>
            <a:stCxn id="427014" idx="1"/>
            <a:endCxn id="427011" idx="6"/>
          </p:cNvCxnSpPr>
          <p:nvPr/>
        </p:nvCxnSpPr>
        <p:spPr bwMode="auto">
          <a:xfrm flipH="1">
            <a:off x="8091492" y="3441700"/>
            <a:ext cx="1225551" cy="0"/>
          </a:xfrm>
          <a:prstGeom prst="straightConnector1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7022" name="Text Box 14"/>
          <p:cNvSpPr txBox="1">
            <a:spLocks noChangeArrowheads="1"/>
          </p:cNvSpPr>
          <p:nvPr/>
        </p:nvSpPr>
        <p:spPr bwMode="auto">
          <a:xfrm>
            <a:off x="1092904" y="-91563"/>
            <a:ext cx="1000619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uk-UA" altLang="ru-RU" sz="3200" b="1" dirty="0">
                <a:solidFill>
                  <a:schemeClr val="tx2"/>
                </a:solidFill>
              </a:rPr>
              <a:t>Українська альтернатива: горизонтальні зв’язки</a:t>
            </a:r>
            <a:endParaRPr lang="en-US" altLang="ru-RU" sz="3200" b="1" dirty="0">
              <a:solidFill>
                <a:schemeClr val="tx2"/>
              </a:solidFill>
            </a:endParaRPr>
          </a:p>
        </p:txBody>
      </p:sp>
      <p:sp>
        <p:nvSpPr>
          <p:cNvPr id="427023" name="Text Box 15"/>
          <p:cNvSpPr txBox="1">
            <a:spLocks noChangeArrowheads="1"/>
          </p:cNvSpPr>
          <p:nvPr/>
        </p:nvSpPr>
        <p:spPr bwMode="auto">
          <a:xfrm>
            <a:off x="1511300" y="6003928"/>
            <a:ext cx="9144000" cy="861774"/>
          </a:xfrm>
          <a:prstGeom prst="rect">
            <a:avLst/>
          </a:prstGeom>
          <a:gradFill rotWithShape="1">
            <a:gsLst>
              <a:gs pos="0">
                <a:srgbClr val="0000C8">
                  <a:gamma/>
                  <a:tint val="58824"/>
                  <a:invGamma/>
                </a:srgbClr>
              </a:gs>
              <a:gs pos="100000">
                <a:srgbClr val="0000C8">
                  <a:alpha val="3000"/>
                </a:srgbClr>
              </a:gs>
            </a:gsLst>
            <a:path path="shape">
              <a:fillToRect l="50000" t="50000" r="50000" b="50000"/>
            </a:path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algn="ctr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tIns="0" bIns="0">
            <a:spAutoFit/>
          </a:bodyPr>
          <a:lstStyle/>
          <a:p>
            <a:pPr algn="ctr" eaLnBrk="0" hangingPunct="0"/>
            <a:r>
              <a:rPr lang="uk-UA" altLang="ru-RU" sz="2800" b="1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За наявності взаємної довіри, гравці можуть самі домовитися про правила гри та їх дотримання</a:t>
            </a:r>
            <a:endParaRPr lang="ru-RU" altLang="ru-RU" sz="2800" b="1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cxnSp>
        <p:nvCxnSpPr>
          <p:cNvPr id="427027" name="AutoShape 19"/>
          <p:cNvCxnSpPr>
            <a:cxnSpLocks noChangeShapeType="1"/>
            <a:stCxn id="427015" idx="2"/>
            <a:endCxn id="427013" idx="1"/>
          </p:cNvCxnSpPr>
          <p:nvPr/>
        </p:nvCxnSpPr>
        <p:spPr bwMode="auto">
          <a:xfrm>
            <a:off x="2216156" y="3790957"/>
            <a:ext cx="3146425" cy="1820863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7028" name="AutoShape 20"/>
          <p:cNvCxnSpPr>
            <a:cxnSpLocks noChangeShapeType="1"/>
            <a:stCxn id="427016" idx="3"/>
            <a:endCxn id="427014" idx="0"/>
          </p:cNvCxnSpPr>
          <p:nvPr/>
        </p:nvCxnSpPr>
        <p:spPr bwMode="auto">
          <a:xfrm>
            <a:off x="6811963" y="1281120"/>
            <a:ext cx="3200400" cy="181133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7029" name="AutoShape 21"/>
          <p:cNvCxnSpPr>
            <a:cxnSpLocks noChangeShapeType="1"/>
            <a:stCxn id="427015" idx="0"/>
            <a:endCxn id="427016" idx="1"/>
          </p:cNvCxnSpPr>
          <p:nvPr/>
        </p:nvCxnSpPr>
        <p:spPr bwMode="auto">
          <a:xfrm flipV="1">
            <a:off x="2216151" y="1281120"/>
            <a:ext cx="3136900" cy="1811337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7030" name="AutoShape 22"/>
          <p:cNvCxnSpPr>
            <a:cxnSpLocks noChangeShapeType="1"/>
            <a:stCxn id="427013" idx="3"/>
            <a:endCxn id="427014" idx="2"/>
          </p:cNvCxnSpPr>
          <p:nvPr/>
        </p:nvCxnSpPr>
        <p:spPr bwMode="auto">
          <a:xfrm flipV="1">
            <a:off x="6804028" y="3790957"/>
            <a:ext cx="3208339" cy="1820863"/>
          </a:xfrm>
          <a:prstGeom prst="straightConnector1">
            <a:avLst/>
          </a:prstGeom>
          <a:noFill/>
          <a:ln w="57150">
            <a:solidFill>
              <a:schemeClr val="accent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27031" name="AutoShape 23"/>
          <p:cNvSpPr>
            <a:spLocks/>
          </p:cNvSpPr>
          <p:nvPr/>
        </p:nvSpPr>
        <p:spPr bwMode="auto">
          <a:xfrm>
            <a:off x="8224845" y="1171575"/>
            <a:ext cx="2111375" cy="609600"/>
          </a:xfrm>
          <a:prstGeom prst="borderCallout2">
            <a:avLst>
              <a:gd name="adj1" fmla="val 18750"/>
              <a:gd name="adj2" fmla="val -3611"/>
              <a:gd name="adj3" fmla="val 18750"/>
              <a:gd name="adj4" fmla="val -9625"/>
              <a:gd name="adj5" fmla="val 312500"/>
              <a:gd name="adj6" fmla="val -15940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uk-UA" altLang="ru-RU" sz="2000"/>
              <a:t>Вигідні для всіх разом </a:t>
            </a:r>
            <a:endParaRPr lang="ru-RU" altLang="ru-RU" sz="2000"/>
          </a:p>
        </p:txBody>
      </p:sp>
      <p:sp>
        <p:nvSpPr>
          <p:cNvPr id="427032" name="AutoShape 24"/>
          <p:cNvSpPr>
            <a:spLocks/>
          </p:cNvSpPr>
          <p:nvPr/>
        </p:nvSpPr>
        <p:spPr bwMode="auto">
          <a:xfrm rot="16200000" flipH="1">
            <a:off x="1447007" y="4004469"/>
            <a:ext cx="1817688" cy="1524000"/>
          </a:xfrm>
          <a:prstGeom prst="borderCallout2">
            <a:avLst>
              <a:gd name="adj1" fmla="val 96069"/>
              <a:gd name="adj2" fmla="val -2190"/>
              <a:gd name="adj3" fmla="val 104884"/>
              <a:gd name="adj4" fmla="val -2190"/>
              <a:gd name="adj5" fmla="val 105407"/>
              <a:gd name="adj6" fmla="val -23125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/>
          <a:lstStyle/>
          <a:p>
            <a:pPr algn="ctr"/>
            <a:r>
              <a:rPr lang="uk-UA" altLang="ru-RU" sz="2000"/>
              <a:t>Порушення правил додатково збагачує порушника</a:t>
            </a:r>
            <a:endParaRPr lang="ru-RU" altLang="ru-RU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27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27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27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27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6" dur="2000" fill="hold"/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7" dur="2000" fill="hold"/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9" dur="indefinite"/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8"/>
                                      </p:to>
                                    </p:set>
                                    <p:animEffect filter="image" prLst="opacity: 0.8">
                                      <p:cBhvr rctx="IE">
                                        <p:cTn id="30" dur="indefinite"/>
                                        <p:tgtEl>
                                          <p:spTgt spid="4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5" dur="indefinite"/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6"/>
                                      </p:to>
                                    </p:set>
                                    <p:animEffect filter="image" prLst="opacity: 0.6">
                                      <p:cBhvr rctx="IE">
                                        <p:cTn id="46" dur="indefinite"/>
                                        <p:tgtEl>
                                          <p:spTgt spid="4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20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9" dur="20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1" dur="indefinite"/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4"/>
                                      </p:to>
                                    </p:set>
                                    <p:animEffect filter="image" prLst="opacity: 0.4">
                                      <p:cBhvr rctx="IE">
                                        <p:cTn id="62" dur="indefinite"/>
                                        <p:tgtEl>
                                          <p:spTgt spid="4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74" dur="20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75" dur="20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7" dur="indefinite"/>
                                        <p:tgtEl>
                                          <p:spTgt spid="4270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"/>
                                      </p:to>
                                    </p:set>
                                    <p:animEffect filter="image" prLst="opacity: 0.2">
                                      <p:cBhvr rctx="IE">
                                        <p:cTn id="78" dur="indefinite"/>
                                        <p:tgtEl>
                                          <p:spTgt spid="427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2000" fill="hold"/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81" dur="2000" fill="hold"/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0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87" dur="20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9" dur="20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90" dur="20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27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96" presetID="35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discrete" valueType="str">
                                      <p:cBhvr>
                                        <p:cTn id="97" dur="1000" fill="hold"/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42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0"/>
                                        <p:tgtEl>
                                          <p:spTgt spid="427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2000"/>
                                        <p:tgtEl>
                                          <p:spTgt spid="427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2000"/>
                                        <p:tgtEl>
                                          <p:spTgt spid="427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7" presetClass="emph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4" dur="2000" fill="hold"/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15" dur="2000" fill="hold"/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7" dur="20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18" dur="20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3" dur="20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  <p:set>
                                      <p:cBhvr>
                                        <p:cTn id="124" dur="20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6" dur="20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28" dur="2000" fill="hold"/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0" dur="20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132" dur="20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0"/>
                                        <p:tgtEl>
                                          <p:spTgt spid="427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138" presetID="7" presetClass="emph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2" dur="20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3" dur="20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5" dur="20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6" dur="20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8" dur="20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49" dur="2000" fill="hold"/>
                                        <p:tgtEl>
                                          <p:spTgt spid="42701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1" dur="20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2" dur="20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4" dur="1000" fill="hold"/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5" dur="1000" fill="hold"/>
                                        <p:tgtEl>
                                          <p:spTgt spid="427015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57" dur="20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58" dur="2000" fill="hold"/>
                                        <p:tgtEl>
                                          <p:spTgt spid="42701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7" presetClass="emph" presetSubtype="2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>
                                        <p:cTn id="160" dur="20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1" dur="2000" fill="hold"/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3" dur="2000"/>
                                        <p:tgtEl>
                                          <p:spTgt spid="4270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7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 nodeType="clickPar">
                      <p:stCondLst>
                        <p:cond delay="indefinite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8" dur="20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69" dur="2000" fill="hold"/>
                                        <p:tgtEl>
                                          <p:spTgt spid="42701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1" dur="20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2" dur="2000" fill="hold"/>
                                        <p:tgtEl>
                                          <p:spTgt spid="42701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4" dur="20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5" dur="2000" fill="hold"/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7" dur="2000" fill="hold"/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178" dur="2000" fill="hold"/>
                                        <p:tgtEl>
                                          <p:spTgt spid="42702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80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27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427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7010" grpId="0" animBg="1"/>
      <p:bldP spid="427011" grpId="0" animBg="1"/>
      <p:bldP spid="427011" grpId="1" animBg="1"/>
      <p:bldP spid="427012" grpId="0"/>
      <p:bldP spid="427012" grpId="1"/>
      <p:bldP spid="427012" grpId="2"/>
      <p:bldP spid="427013" grpId="0" animBg="1"/>
      <p:bldP spid="427014" grpId="0" animBg="1"/>
      <p:bldP spid="427015" grpId="0" animBg="1"/>
      <p:bldP spid="427016" grpId="0" animBg="1"/>
      <p:bldP spid="427023" grpId="0" animBg="1"/>
      <p:bldP spid="427031" grpId="0" animBg="1"/>
      <p:bldP spid="4270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1.3|3.2|6.1|3.8|5.3|8.3|9.4"/>
</p:tagLst>
</file>

<file path=ppt/theme/theme1.xml><?xml version="1.0" encoding="utf-8"?>
<a:theme xmlns:a="http://schemas.openxmlformats.org/drawingml/2006/main" name="1_academic">
  <a:themeElements>
    <a:clrScheme name="1_academic 14">
      <a:dk1>
        <a:srgbClr val="66CCFF"/>
      </a:dk1>
      <a:lt1>
        <a:srgbClr val="FFFFFF"/>
      </a:lt1>
      <a:dk2>
        <a:srgbClr val="003399"/>
      </a:dk2>
      <a:lt2>
        <a:srgbClr val="FFFF00"/>
      </a:lt2>
      <a:accent1>
        <a:srgbClr val="00FF00"/>
      </a:accent1>
      <a:accent2>
        <a:srgbClr val="FF00FF"/>
      </a:accent2>
      <a:accent3>
        <a:srgbClr val="AAADCA"/>
      </a:accent3>
      <a:accent4>
        <a:srgbClr val="DADADA"/>
      </a:accent4>
      <a:accent5>
        <a:srgbClr val="AAFFAA"/>
      </a:accent5>
      <a:accent6>
        <a:srgbClr val="E700E7"/>
      </a:accent6>
      <a:hlink>
        <a:srgbClr val="009999"/>
      </a:hlink>
      <a:folHlink>
        <a:srgbClr val="99CC00"/>
      </a:folHlink>
    </a:clrScheme>
    <a:fontScheme name="1_academic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academ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cadem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cadem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cadem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cadem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cadem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cadem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cadem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cadem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cadem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cadem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cadem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academic 13">
        <a:dk1>
          <a:srgbClr val="FFFFFF"/>
        </a:dk1>
        <a:lt1>
          <a:srgbClr val="FFFFFF"/>
        </a:lt1>
        <a:dk2>
          <a:srgbClr val="FFFF00"/>
        </a:dk2>
        <a:lt2>
          <a:srgbClr val="66CCFF"/>
        </a:lt2>
        <a:accent1>
          <a:srgbClr val="00FF00"/>
        </a:accent1>
        <a:accent2>
          <a:srgbClr val="FF00FF"/>
        </a:accent2>
        <a:accent3>
          <a:srgbClr val="FFFFFF"/>
        </a:accent3>
        <a:accent4>
          <a:srgbClr val="DADADA"/>
        </a:accent4>
        <a:accent5>
          <a:srgbClr val="AAFFAA"/>
        </a:accent5>
        <a:accent6>
          <a:srgbClr val="E700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academic 14">
        <a:dk1>
          <a:srgbClr val="66CCFF"/>
        </a:dk1>
        <a:lt1>
          <a:srgbClr val="FFFFFF"/>
        </a:lt1>
        <a:dk2>
          <a:srgbClr val="003399"/>
        </a:dk2>
        <a:lt2>
          <a:srgbClr val="FFFF00"/>
        </a:lt2>
        <a:accent1>
          <a:srgbClr val="00FF00"/>
        </a:accent1>
        <a:accent2>
          <a:srgbClr val="FF00FF"/>
        </a:accent2>
        <a:accent3>
          <a:srgbClr val="AAADCA"/>
        </a:accent3>
        <a:accent4>
          <a:srgbClr val="DADADA"/>
        </a:accent4>
        <a:accent5>
          <a:srgbClr val="AAFFAA"/>
        </a:accent5>
        <a:accent6>
          <a:srgbClr val="E700E7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academic">
  <a:themeElements>
    <a:clrScheme name="2_academic 14">
      <a:dk1>
        <a:srgbClr val="66CCFF"/>
      </a:dk1>
      <a:lt1>
        <a:srgbClr val="FFFFFF"/>
      </a:lt1>
      <a:dk2>
        <a:srgbClr val="003399"/>
      </a:dk2>
      <a:lt2>
        <a:srgbClr val="FFFF00"/>
      </a:lt2>
      <a:accent1>
        <a:srgbClr val="00FF00"/>
      </a:accent1>
      <a:accent2>
        <a:srgbClr val="FF00FF"/>
      </a:accent2>
      <a:accent3>
        <a:srgbClr val="AAADCA"/>
      </a:accent3>
      <a:accent4>
        <a:srgbClr val="DADADA"/>
      </a:accent4>
      <a:accent5>
        <a:srgbClr val="AAFFAA"/>
      </a:accent5>
      <a:accent6>
        <a:srgbClr val="E700E7"/>
      </a:accent6>
      <a:hlink>
        <a:srgbClr val="009999"/>
      </a:hlink>
      <a:folHlink>
        <a:srgbClr val="99CC00"/>
      </a:folHlink>
    </a:clrScheme>
    <a:fontScheme name="2_academic">
      <a:majorFont>
        <a:latin typeface="Dotum"/>
        <a:ea typeface=""/>
        <a:cs typeface="Arial"/>
      </a:majorFont>
      <a:minorFont>
        <a:latin typeface="Dotum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academ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cadem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cadem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cadem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cadem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cadem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cadem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cadem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cadem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cadem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cadem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cadem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academic 13">
        <a:dk1>
          <a:srgbClr val="FFFFFF"/>
        </a:dk1>
        <a:lt1>
          <a:srgbClr val="FFFFFF"/>
        </a:lt1>
        <a:dk2>
          <a:srgbClr val="FFFF00"/>
        </a:dk2>
        <a:lt2>
          <a:srgbClr val="66CCFF"/>
        </a:lt2>
        <a:accent1>
          <a:srgbClr val="00FF00"/>
        </a:accent1>
        <a:accent2>
          <a:srgbClr val="FF00FF"/>
        </a:accent2>
        <a:accent3>
          <a:srgbClr val="FFFFFF"/>
        </a:accent3>
        <a:accent4>
          <a:srgbClr val="DADADA"/>
        </a:accent4>
        <a:accent5>
          <a:srgbClr val="AAFFAA"/>
        </a:accent5>
        <a:accent6>
          <a:srgbClr val="E700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academic 14">
        <a:dk1>
          <a:srgbClr val="66CCFF"/>
        </a:dk1>
        <a:lt1>
          <a:srgbClr val="FFFFFF"/>
        </a:lt1>
        <a:dk2>
          <a:srgbClr val="003399"/>
        </a:dk2>
        <a:lt2>
          <a:srgbClr val="FFFF00"/>
        </a:lt2>
        <a:accent1>
          <a:srgbClr val="00FF00"/>
        </a:accent1>
        <a:accent2>
          <a:srgbClr val="FF00FF"/>
        </a:accent2>
        <a:accent3>
          <a:srgbClr val="AAADCA"/>
        </a:accent3>
        <a:accent4>
          <a:srgbClr val="DADADA"/>
        </a:accent4>
        <a:accent5>
          <a:srgbClr val="AAFFAA"/>
        </a:accent5>
        <a:accent6>
          <a:srgbClr val="E700E7"/>
        </a:accent6>
        <a:hlink>
          <a:srgbClr val="009999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academic">
  <a:themeElements>
    <a:clrScheme name="academic 13">
      <a:dk1>
        <a:srgbClr val="FFFFFF"/>
      </a:dk1>
      <a:lt1>
        <a:srgbClr val="FFFFFF"/>
      </a:lt1>
      <a:dk2>
        <a:srgbClr val="FFFF00"/>
      </a:dk2>
      <a:lt2>
        <a:srgbClr val="66CCFF"/>
      </a:lt2>
      <a:accent1>
        <a:srgbClr val="00FF00"/>
      </a:accent1>
      <a:accent2>
        <a:srgbClr val="FF00FF"/>
      </a:accent2>
      <a:accent3>
        <a:srgbClr val="FFFFFF"/>
      </a:accent3>
      <a:accent4>
        <a:srgbClr val="DADADA"/>
      </a:accent4>
      <a:accent5>
        <a:srgbClr val="AAFFAA"/>
      </a:accent5>
      <a:accent6>
        <a:srgbClr val="E700E7"/>
      </a:accent6>
      <a:hlink>
        <a:srgbClr val="009999"/>
      </a:hlink>
      <a:folHlink>
        <a:srgbClr val="99CC00"/>
      </a:folHlink>
    </a:clrScheme>
    <a:fontScheme name="academic">
      <a:majorFont>
        <a:latin typeface="Dotum"/>
        <a:ea typeface=""/>
        <a:cs typeface="Arial"/>
      </a:majorFont>
      <a:minorFont>
        <a:latin typeface="Dotum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cademic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ademic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ademic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ademic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ademic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cademic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demic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demic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demic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demic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demic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demic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cademic 13">
        <a:dk1>
          <a:srgbClr val="FFFFFF"/>
        </a:dk1>
        <a:lt1>
          <a:srgbClr val="FFFFFF"/>
        </a:lt1>
        <a:dk2>
          <a:srgbClr val="FFFF00"/>
        </a:dk2>
        <a:lt2>
          <a:srgbClr val="66CCFF"/>
        </a:lt2>
        <a:accent1>
          <a:srgbClr val="00FF00"/>
        </a:accent1>
        <a:accent2>
          <a:srgbClr val="FF00FF"/>
        </a:accent2>
        <a:accent3>
          <a:srgbClr val="FFFFFF"/>
        </a:accent3>
        <a:accent4>
          <a:srgbClr val="DADADA"/>
        </a:accent4>
        <a:accent5>
          <a:srgbClr val="AAFFAA"/>
        </a:accent5>
        <a:accent6>
          <a:srgbClr val="E700E7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25349</TotalTime>
  <Words>884</Words>
  <Application>Microsoft Office PowerPoint</Application>
  <PresentationFormat>Широкий екран</PresentationFormat>
  <Paragraphs>134</Paragraphs>
  <Slides>15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3</vt:i4>
      </vt:variant>
      <vt:variant>
        <vt:lpstr>Заголовки слайдів</vt:lpstr>
      </vt:variant>
      <vt:variant>
        <vt:i4>15</vt:i4>
      </vt:variant>
    </vt:vector>
  </HeadingPairs>
  <TitlesOfParts>
    <vt:vector size="22" baseType="lpstr">
      <vt:lpstr>Arial</vt:lpstr>
      <vt:lpstr>Calibri</vt:lpstr>
      <vt:lpstr>Dotum</vt:lpstr>
      <vt:lpstr>Times New Roman</vt:lpstr>
      <vt:lpstr>1_academic</vt:lpstr>
      <vt:lpstr>2_academic</vt:lpstr>
      <vt:lpstr>academic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VD</dc:creator>
  <cp:lastModifiedBy>Admin</cp:lastModifiedBy>
  <cp:revision>123</cp:revision>
  <dcterms:created xsi:type="dcterms:W3CDTF">2013-02-23T17:12:40Z</dcterms:created>
  <dcterms:modified xsi:type="dcterms:W3CDTF">2024-01-24T08:16:37Z</dcterms:modified>
</cp:coreProperties>
</file>